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9" r:id="rId10"/>
    <p:sldId id="267" r:id="rId11"/>
    <p:sldId id="26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E021DD5-1605-4354-B4EC-4D8903F1A86C}" type="doc">
      <dgm:prSet loTypeId="urn:microsoft.com/office/officeart/2005/8/layout/equation1" loCatId="relationship" qsTypeId="urn:microsoft.com/office/officeart/2005/8/quickstyle/simple3" qsCatId="simple" csTypeId="urn:microsoft.com/office/officeart/2005/8/colors/accent1_2" csCatId="accent1" phldr="1"/>
      <dgm:spPr/>
    </dgm:pt>
    <dgm:pt modelId="{0D3325B0-EFE7-4EDC-B236-2A6C5F8A4CC7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800" b="1" dirty="0" smtClean="0">
              <a:solidFill>
                <a:schemeClr val="accent3">
                  <a:lumMod val="75000"/>
                </a:schemeClr>
              </a:solidFill>
            </a:rPr>
            <a:t>Доходы</a:t>
          </a:r>
          <a:r>
            <a:rPr lang="ru-RU" sz="2800" b="1" dirty="0" smtClean="0"/>
            <a:t> </a:t>
          </a:r>
          <a:r>
            <a:rPr lang="ru-RU" sz="2300" b="1" dirty="0" smtClean="0">
              <a:solidFill>
                <a:srgbClr val="FF0000"/>
              </a:solidFill>
            </a:rPr>
            <a:t>(10 740,4)</a:t>
          </a:r>
          <a:endParaRPr lang="ru-RU" sz="2300" b="1" dirty="0">
            <a:solidFill>
              <a:srgbClr val="FF0000"/>
            </a:solidFill>
          </a:endParaRPr>
        </a:p>
      </dgm:t>
    </dgm:pt>
    <dgm:pt modelId="{C117579F-1BD2-4347-ACEC-B02F1A1287B6}" type="parTrans" cxnId="{BF3EC7F0-ED83-4D30-9368-78D989F70BB3}">
      <dgm:prSet/>
      <dgm:spPr/>
      <dgm:t>
        <a:bodyPr/>
        <a:lstStyle/>
        <a:p>
          <a:endParaRPr lang="ru-RU"/>
        </a:p>
      </dgm:t>
    </dgm:pt>
    <dgm:pt modelId="{2E3E11CF-1CA8-4759-B1C9-7AE67856EA0D}" type="sibTrans" cxnId="{BF3EC7F0-ED83-4D30-9368-78D989F70BB3}">
      <dgm:prSet/>
      <dgm:spPr/>
      <dgm:t>
        <a:bodyPr/>
        <a:lstStyle/>
        <a:p>
          <a:endParaRPr lang="ru-RU" dirty="0"/>
        </a:p>
      </dgm:t>
    </dgm:pt>
    <dgm:pt modelId="{3CEEB34D-3D66-46AA-9719-58B6BC3D4C4D}">
      <dgm:prSet phldrT="[Текст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800" b="1" dirty="0" smtClean="0">
              <a:solidFill>
                <a:schemeClr val="accent4">
                  <a:lumMod val="60000"/>
                  <a:lumOff val="40000"/>
                </a:schemeClr>
              </a:solidFill>
            </a:rPr>
            <a:t>Расходы </a:t>
          </a:r>
          <a:r>
            <a:rPr lang="ru-RU" sz="2300" b="1" dirty="0" smtClean="0">
              <a:solidFill>
                <a:srgbClr val="FF0000"/>
              </a:solidFill>
            </a:rPr>
            <a:t>(10 344,6)</a:t>
          </a:r>
          <a:endParaRPr lang="ru-RU" sz="2300" b="1" dirty="0">
            <a:solidFill>
              <a:srgbClr val="FF0000"/>
            </a:solidFill>
          </a:endParaRPr>
        </a:p>
      </dgm:t>
    </dgm:pt>
    <dgm:pt modelId="{413B744C-0943-41D0-8F3F-5E3871442B59}" type="parTrans" cxnId="{0410F743-8EF2-42FE-BF14-A6CCC53FC4F4}">
      <dgm:prSet/>
      <dgm:spPr/>
      <dgm:t>
        <a:bodyPr/>
        <a:lstStyle/>
        <a:p>
          <a:endParaRPr lang="ru-RU"/>
        </a:p>
      </dgm:t>
    </dgm:pt>
    <dgm:pt modelId="{5545F9C6-2B3F-4CA0-96F0-F55E76C1B05C}" type="sibTrans" cxnId="{0410F743-8EF2-42FE-BF14-A6CCC53FC4F4}">
      <dgm:prSet/>
      <dgm:spPr/>
      <dgm:t>
        <a:bodyPr/>
        <a:lstStyle/>
        <a:p>
          <a:endParaRPr lang="ru-RU"/>
        </a:p>
      </dgm:t>
    </dgm:pt>
    <dgm:pt modelId="{E5831E24-16CE-453A-B367-FCC276E54DC4}">
      <dgm:prSet phldrT="[Текст]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b="1" dirty="0" smtClean="0">
              <a:solidFill>
                <a:schemeClr val="accent6">
                  <a:lumMod val="75000"/>
                </a:schemeClr>
              </a:solidFill>
            </a:rPr>
            <a:t>Профицит </a:t>
          </a:r>
          <a:r>
            <a:rPr lang="ru-RU" dirty="0" smtClean="0">
              <a:solidFill>
                <a:srgbClr val="FF0000"/>
              </a:solidFill>
            </a:rPr>
            <a:t>(395,8)</a:t>
          </a:r>
          <a:endParaRPr lang="ru-RU" dirty="0">
            <a:solidFill>
              <a:srgbClr val="FF0000"/>
            </a:solidFill>
          </a:endParaRPr>
        </a:p>
      </dgm:t>
    </dgm:pt>
    <dgm:pt modelId="{109D1309-96EC-40C0-B841-41459867000D}" type="parTrans" cxnId="{19984060-35F5-471C-81A6-C1512993B04B}">
      <dgm:prSet/>
      <dgm:spPr/>
      <dgm:t>
        <a:bodyPr/>
        <a:lstStyle/>
        <a:p>
          <a:endParaRPr lang="ru-RU"/>
        </a:p>
      </dgm:t>
    </dgm:pt>
    <dgm:pt modelId="{8047B348-788B-449B-B67C-7F21CF0BB98E}" type="sibTrans" cxnId="{19984060-35F5-471C-81A6-C1512993B04B}">
      <dgm:prSet/>
      <dgm:spPr/>
      <dgm:t>
        <a:bodyPr/>
        <a:lstStyle/>
        <a:p>
          <a:endParaRPr lang="ru-RU"/>
        </a:p>
      </dgm:t>
    </dgm:pt>
    <dgm:pt modelId="{8DDC558D-C106-435F-B448-CE6016947875}" type="pres">
      <dgm:prSet presAssocID="{3E021DD5-1605-4354-B4EC-4D8903F1A86C}" presName="linearFlow" presStyleCnt="0">
        <dgm:presLayoutVars>
          <dgm:dir/>
          <dgm:resizeHandles val="exact"/>
        </dgm:presLayoutVars>
      </dgm:prSet>
      <dgm:spPr/>
    </dgm:pt>
    <dgm:pt modelId="{47DA5C43-87F9-4041-B571-96E4641A628F}" type="pres">
      <dgm:prSet presAssocID="{0D3325B0-EFE7-4EDC-B236-2A6C5F8A4CC7}" presName="node" presStyleLbl="node1" presStyleIdx="0" presStyleCnt="3" custLinFactNeighborX="44358" custLinFactNeighborY="-332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F45B20-57AD-4D8B-8D76-257FE27E0968}" type="pres">
      <dgm:prSet presAssocID="{2E3E11CF-1CA8-4759-B1C9-7AE67856EA0D}" presName="spacerL" presStyleCnt="0"/>
      <dgm:spPr/>
    </dgm:pt>
    <dgm:pt modelId="{7183D05E-D7B3-4E6A-88EF-AFDFBE4C93A9}" type="pres">
      <dgm:prSet presAssocID="{2E3E11CF-1CA8-4759-B1C9-7AE67856EA0D}" presName="sibTrans" presStyleLbl="sibTrans2D1" presStyleIdx="0" presStyleCnt="2" custScaleX="91643" custScaleY="16113" custLinFactNeighborX="11517" custLinFactNeighborY="-1351"/>
      <dgm:spPr>
        <a:prstGeom prst="round1Rect">
          <a:avLst/>
        </a:prstGeom>
      </dgm:spPr>
      <dgm:t>
        <a:bodyPr/>
        <a:lstStyle/>
        <a:p>
          <a:endParaRPr lang="ru-RU"/>
        </a:p>
      </dgm:t>
    </dgm:pt>
    <dgm:pt modelId="{75863D13-53DD-4A6F-977C-4DC7F6A3C517}" type="pres">
      <dgm:prSet presAssocID="{2E3E11CF-1CA8-4759-B1C9-7AE67856EA0D}" presName="spacerR" presStyleCnt="0"/>
      <dgm:spPr/>
    </dgm:pt>
    <dgm:pt modelId="{26F00F57-DBE0-4803-B685-582CE0BF695F}" type="pres">
      <dgm:prSet presAssocID="{3CEEB34D-3D66-46AA-9719-58B6BC3D4C4D}" presName="node" presStyleLbl="node1" presStyleIdx="1" presStyleCnt="3" custLinFactNeighborX="-18254" custLinFactNeighborY="35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364FB8-E176-4299-8ABC-04F6C9237ADF}" type="pres">
      <dgm:prSet presAssocID="{5545F9C6-2B3F-4CA0-96F0-F55E76C1B05C}" presName="spacerL" presStyleCnt="0"/>
      <dgm:spPr/>
    </dgm:pt>
    <dgm:pt modelId="{C9F59194-2611-4388-8F26-924DFEC37142}" type="pres">
      <dgm:prSet presAssocID="{5545F9C6-2B3F-4CA0-96F0-F55E76C1B05C}" presName="sibTrans" presStyleLbl="sibTrans2D1" presStyleIdx="1" presStyleCnt="2"/>
      <dgm:spPr/>
      <dgm:t>
        <a:bodyPr/>
        <a:lstStyle/>
        <a:p>
          <a:endParaRPr lang="ru-RU"/>
        </a:p>
      </dgm:t>
    </dgm:pt>
    <dgm:pt modelId="{A5B5E0E8-4600-4030-B774-4BB51C108E56}" type="pres">
      <dgm:prSet presAssocID="{5545F9C6-2B3F-4CA0-96F0-F55E76C1B05C}" presName="spacerR" presStyleCnt="0"/>
      <dgm:spPr/>
    </dgm:pt>
    <dgm:pt modelId="{3FABF8A8-C6A0-410D-8A6E-73B2D081BDF5}" type="pres">
      <dgm:prSet presAssocID="{E5831E24-16CE-453A-B367-FCC276E54DC4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89D7BCE-1588-44C0-8055-A1F6CEA35474}" type="presOf" srcId="{0D3325B0-EFE7-4EDC-B236-2A6C5F8A4CC7}" destId="{47DA5C43-87F9-4041-B571-96E4641A628F}" srcOrd="0" destOrd="0" presId="urn:microsoft.com/office/officeart/2005/8/layout/equation1"/>
    <dgm:cxn modelId="{BF3EC7F0-ED83-4D30-9368-78D989F70BB3}" srcId="{3E021DD5-1605-4354-B4EC-4D8903F1A86C}" destId="{0D3325B0-EFE7-4EDC-B236-2A6C5F8A4CC7}" srcOrd="0" destOrd="0" parTransId="{C117579F-1BD2-4347-ACEC-B02F1A1287B6}" sibTransId="{2E3E11CF-1CA8-4759-B1C9-7AE67856EA0D}"/>
    <dgm:cxn modelId="{0410F743-8EF2-42FE-BF14-A6CCC53FC4F4}" srcId="{3E021DD5-1605-4354-B4EC-4D8903F1A86C}" destId="{3CEEB34D-3D66-46AA-9719-58B6BC3D4C4D}" srcOrd="1" destOrd="0" parTransId="{413B744C-0943-41D0-8F3F-5E3871442B59}" sibTransId="{5545F9C6-2B3F-4CA0-96F0-F55E76C1B05C}"/>
    <dgm:cxn modelId="{19984060-35F5-471C-81A6-C1512993B04B}" srcId="{3E021DD5-1605-4354-B4EC-4D8903F1A86C}" destId="{E5831E24-16CE-453A-B367-FCC276E54DC4}" srcOrd="2" destOrd="0" parTransId="{109D1309-96EC-40C0-B841-41459867000D}" sibTransId="{8047B348-788B-449B-B67C-7F21CF0BB98E}"/>
    <dgm:cxn modelId="{F8567015-5D47-47B6-9195-AB6B5E94E36E}" type="presOf" srcId="{2E3E11CF-1CA8-4759-B1C9-7AE67856EA0D}" destId="{7183D05E-D7B3-4E6A-88EF-AFDFBE4C93A9}" srcOrd="0" destOrd="0" presId="urn:microsoft.com/office/officeart/2005/8/layout/equation1"/>
    <dgm:cxn modelId="{30C14282-D1A0-4FAA-BB4E-9309DDEAC78A}" type="presOf" srcId="{E5831E24-16CE-453A-B367-FCC276E54DC4}" destId="{3FABF8A8-C6A0-410D-8A6E-73B2D081BDF5}" srcOrd="0" destOrd="0" presId="urn:microsoft.com/office/officeart/2005/8/layout/equation1"/>
    <dgm:cxn modelId="{94CD9AF2-9EDC-42F9-B8E7-20CAD886BD27}" type="presOf" srcId="{3E021DD5-1605-4354-B4EC-4D8903F1A86C}" destId="{8DDC558D-C106-435F-B448-CE6016947875}" srcOrd="0" destOrd="0" presId="urn:microsoft.com/office/officeart/2005/8/layout/equation1"/>
    <dgm:cxn modelId="{A252D0B5-3605-4A4A-B5B6-9B2D9AB3961D}" type="presOf" srcId="{3CEEB34D-3D66-46AA-9719-58B6BC3D4C4D}" destId="{26F00F57-DBE0-4803-B685-582CE0BF695F}" srcOrd="0" destOrd="0" presId="urn:microsoft.com/office/officeart/2005/8/layout/equation1"/>
    <dgm:cxn modelId="{9FB30C58-93DD-4D23-96F0-AAB76D516828}" type="presOf" srcId="{5545F9C6-2B3F-4CA0-96F0-F55E76C1B05C}" destId="{C9F59194-2611-4388-8F26-924DFEC37142}" srcOrd="0" destOrd="0" presId="urn:microsoft.com/office/officeart/2005/8/layout/equation1"/>
    <dgm:cxn modelId="{D08F6B6E-BA88-44D9-A4AE-8A0FCDEA9993}" type="presParOf" srcId="{8DDC558D-C106-435F-B448-CE6016947875}" destId="{47DA5C43-87F9-4041-B571-96E4641A628F}" srcOrd="0" destOrd="0" presId="urn:microsoft.com/office/officeart/2005/8/layout/equation1"/>
    <dgm:cxn modelId="{C32D6D9D-E170-4812-A947-F7F178E4B83D}" type="presParOf" srcId="{8DDC558D-C106-435F-B448-CE6016947875}" destId="{D0F45B20-57AD-4D8B-8D76-257FE27E0968}" srcOrd="1" destOrd="0" presId="urn:microsoft.com/office/officeart/2005/8/layout/equation1"/>
    <dgm:cxn modelId="{E22FBDA2-8809-4577-946D-5885063AB0C2}" type="presParOf" srcId="{8DDC558D-C106-435F-B448-CE6016947875}" destId="{7183D05E-D7B3-4E6A-88EF-AFDFBE4C93A9}" srcOrd="2" destOrd="0" presId="urn:microsoft.com/office/officeart/2005/8/layout/equation1"/>
    <dgm:cxn modelId="{BC145554-97CA-452F-B94B-E32EC950ECE6}" type="presParOf" srcId="{8DDC558D-C106-435F-B448-CE6016947875}" destId="{75863D13-53DD-4A6F-977C-4DC7F6A3C517}" srcOrd="3" destOrd="0" presId="urn:microsoft.com/office/officeart/2005/8/layout/equation1"/>
    <dgm:cxn modelId="{1E66FB65-210A-4227-8651-E99674F95A8D}" type="presParOf" srcId="{8DDC558D-C106-435F-B448-CE6016947875}" destId="{26F00F57-DBE0-4803-B685-582CE0BF695F}" srcOrd="4" destOrd="0" presId="urn:microsoft.com/office/officeart/2005/8/layout/equation1"/>
    <dgm:cxn modelId="{B4782FA6-7528-4CCF-A566-35D6951453F2}" type="presParOf" srcId="{8DDC558D-C106-435F-B448-CE6016947875}" destId="{34364FB8-E176-4299-8ABC-04F6C9237ADF}" srcOrd="5" destOrd="0" presId="urn:microsoft.com/office/officeart/2005/8/layout/equation1"/>
    <dgm:cxn modelId="{E36937AB-C667-42DA-913A-AF5F532BDBAB}" type="presParOf" srcId="{8DDC558D-C106-435F-B448-CE6016947875}" destId="{C9F59194-2611-4388-8F26-924DFEC37142}" srcOrd="6" destOrd="0" presId="urn:microsoft.com/office/officeart/2005/8/layout/equation1"/>
    <dgm:cxn modelId="{3E672397-5722-4952-BAC9-8090F1A4EB2F}" type="presParOf" srcId="{8DDC558D-C106-435F-B448-CE6016947875}" destId="{A5B5E0E8-4600-4030-B774-4BB51C108E56}" srcOrd="7" destOrd="0" presId="urn:microsoft.com/office/officeart/2005/8/layout/equation1"/>
    <dgm:cxn modelId="{39EA5667-A2B6-48D2-B30F-A7AB71740240}" type="presParOf" srcId="{8DDC558D-C106-435F-B448-CE6016947875}" destId="{3FABF8A8-C6A0-410D-8A6E-73B2D081BDF5}" srcOrd="8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886F09F-E9F3-4931-BD8D-44D6AD6BACCF}" type="doc">
      <dgm:prSet loTypeId="urn:microsoft.com/office/officeart/2005/8/layout/funnel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C453D3F-B226-4DAF-8818-CDB620369204}">
      <dgm:prSet phldrT="[Текст]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b="1" dirty="0" smtClean="0">
              <a:solidFill>
                <a:schemeClr val="accent4">
                  <a:lumMod val="75000"/>
                </a:schemeClr>
              </a:solidFill>
            </a:rPr>
            <a:t>Неналоговые  доходы  </a:t>
          </a:r>
          <a:r>
            <a:rPr lang="ru-RU" b="1" dirty="0" smtClean="0">
              <a:solidFill>
                <a:srgbClr val="C00000"/>
              </a:solidFill>
            </a:rPr>
            <a:t>(75,7) </a:t>
          </a:r>
          <a:r>
            <a:rPr lang="ru-RU" b="1" dirty="0" smtClean="0">
              <a:solidFill>
                <a:schemeClr val="accent4">
                  <a:lumMod val="75000"/>
                </a:schemeClr>
              </a:solidFill>
            </a:rPr>
            <a:t>-0,7%</a:t>
          </a:r>
          <a:endParaRPr lang="ru-RU" b="1" dirty="0">
            <a:solidFill>
              <a:schemeClr val="accent4">
                <a:lumMod val="75000"/>
              </a:schemeClr>
            </a:solidFill>
          </a:endParaRPr>
        </a:p>
      </dgm:t>
    </dgm:pt>
    <dgm:pt modelId="{780B8710-6E1D-4037-988E-64B13601CCA0}" type="parTrans" cxnId="{10422088-69C3-423F-972B-F5AC288D11CC}">
      <dgm:prSet/>
      <dgm:spPr/>
      <dgm:t>
        <a:bodyPr/>
        <a:lstStyle/>
        <a:p>
          <a:endParaRPr lang="ru-RU"/>
        </a:p>
      </dgm:t>
    </dgm:pt>
    <dgm:pt modelId="{AD2E6355-7A31-498A-B94B-1E1324600AA3}" type="sibTrans" cxnId="{10422088-69C3-423F-972B-F5AC288D11CC}">
      <dgm:prSet/>
      <dgm:spPr/>
      <dgm:t>
        <a:bodyPr/>
        <a:lstStyle/>
        <a:p>
          <a:endParaRPr lang="ru-RU"/>
        </a:p>
      </dgm:t>
    </dgm:pt>
    <dgm:pt modelId="{1FEC1FDB-0CAA-43E0-8843-163FFA289F22}">
      <dgm:prSet phldrT="[Текст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400" b="1" dirty="0" smtClean="0">
              <a:solidFill>
                <a:schemeClr val="accent4">
                  <a:lumMod val="75000"/>
                </a:schemeClr>
              </a:solidFill>
            </a:rPr>
            <a:t>Налоговые доходы   </a:t>
          </a:r>
          <a:r>
            <a:rPr lang="ru-RU" sz="2400" b="1" dirty="0" smtClean="0">
              <a:solidFill>
                <a:srgbClr val="C00000"/>
              </a:solidFill>
            </a:rPr>
            <a:t>(2467,5)</a:t>
          </a:r>
          <a:r>
            <a:rPr lang="ru-RU" sz="2400" b="1" dirty="0" smtClean="0">
              <a:solidFill>
                <a:schemeClr val="accent4">
                  <a:lumMod val="75000"/>
                </a:schemeClr>
              </a:solidFill>
            </a:rPr>
            <a:t>  </a:t>
          </a:r>
          <a:r>
            <a:rPr lang="ru-RU" sz="2400" b="1" dirty="0" smtClean="0">
              <a:solidFill>
                <a:schemeClr val="accent4">
                  <a:lumMod val="75000"/>
                </a:schemeClr>
              </a:solidFill>
            </a:rPr>
            <a:t>- </a:t>
          </a:r>
          <a:r>
            <a:rPr lang="ru-RU" sz="2400" b="1" dirty="0" smtClean="0">
              <a:solidFill>
                <a:schemeClr val="accent4">
                  <a:lumMod val="75000"/>
                </a:schemeClr>
              </a:solidFill>
            </a:rPr>
            <a:t>22,9%</a:t>
          </a:r>
          <a:endParaRPr lang="ru-RU" sz="2400" b="1" dirty="0">
            <a:solidFill>
              <a:schemeClr val="accent4">
                <a:lumMod val="75000"/>
              </a:schemeClr>
            </a:solidFill>
          </a:endParaRPr>
        </a:p>
      </dgm:t>
    </dgm:pt>
    <dgm:pt modelId="{6304057B-E15D-45A2-A38D-2107FFEED5A9}" type="parTrans" cxnId="{D96175CB-AACD-4DFE-8100-C92025251572}">
      <dgm:prSet/>
      <dgm:spPr/>
      <dgm:t>
        <a:bodyPr/>
        <a:lstStyle/>
        <a:p>
          <a:endParaRPr lang="ru-RU"/>
        </a:p>
      </dgm:t>
    </dgm:pt>
    <dgm:pt modelId="{225DAED3-9000-42D4-876F-64C357D28665}" type="sibTrans" cxnId="{D96175CB-AACD-4DFE-8100-C92025251572}">
      <dgm:prSet/>
      <dgm:spPr/>
      <dgm:t>
        <a:bodyPr/>
        <a:lstStyle/>
        <a:p>
          <a:endParaRPr lang="ru-RU"/>
        </a:p>
      </dgm:t>
    </dgm:pt>
    <dgm:pt modelId="{DE08F056-DA5D-42F7-BE2B-271D39B6CBE2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400" b="1" dirty="0" smtClean="0">
              <a:solidFill>
                <a:schemeClr val="accent4">
                  <a:lumMod val="75000"/>
                </a:schemeClr>
              </a:solidFill>
            </a:rPr>
            <a:t>Целевые  средства </a:t>
          </a:r>
          <a:r>
            <a:rPr lang="ru-RU" sz="2400" b="1" dirty="0" smtClean="0">
              <a:solidFill>
                <a:srgbClr val="C00000"/>
              </a:solidFill>
            </a:rPr>
            <a:t>(2860,6)</a:t>
          </a:r>
          <a:r>
            <a:rPr lang="ru-RU" sz="2400" b="1" dirty="0" smtClean="0">
              <a:solidFill>
                <a:schemeClr val="accent4">
                  <a:lumMod val="75000"/>
                </a:schemeClr>
              </a:solidFill>
            </a:rPr>
            <a:t> -26,6%</a:t>
          </a:r>
          <a:endParaRPr lang="ru-RU" sz="2400" b="1" dirty="0">
            <a:solidFill>
              <a:schemeClr val="accent4">
                <a:lumMod val="75000"/>
              </a:schemeClr>
            </a:solidFill>
          </a:endParaRPr>
        </a:p>
      </dgm:t>
    </dgm:pt>
    <dgm:pt modelId="{3035AC85-15E6-4144-B706-6DC826716971}" type="parTrans" cxnId="{A45D5B24-72DE-4FBC-B653-8FEDF3260224}">
      <dgm:prSet/>
      <dgm:spPr/>
      <dgm:t>
        <a:bodyPr/>
        <a:lstStyle/>
        <a:p>
          <a:endParaRPr lang="ru-RU"/>
        </a:p>
      </dgm:t>
    </dgm:pt>
    <dgm:pt modelId="{83DA8F56-1780-4182-AC51-3A6E24442E13}" type="sibTrans" cxnId="{A45D5B24-72DE-4FBC-B653-8FEDF3260224}">
      <dgm:prSet/>
      <dgm:spPr/>
      <dgm:t>
        <a:bodyPr/>
        <a:lstStyle/>
        <a:p>
          <a:endParaRPr lang="ru-RU"/>
        </a:p>
      </dgm:t>
    </dgm:pt>
    <dgm:pt modelId="{B9FA6672-4924-41AD-BA64-B9B043BD5521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400" b="1" dirty="0" smtClean="0">
              <a:solidFill>
                <a:schemeClr val="accent3">
                  <a:lumMod val="75000"/>
                </a:schemeClr>
              </a:solidFill>
            </a:rPr>
            <a:t>ДОХОДЫ  </a:t>
          </a:r>
          <a:r>
            <a:rPr lang="ru-RU" sz="2000" b="1" dirty="0" smtClean="0"/>
            <a:t> </a:t>
          </a:r>
          <a:r>
            <a:rPr lang="ru-RU" sz="2000" b="1" dirty="0" smtClean="0">
              <a:solidFill>
                <a:srgbClr val="C00000"/>
              </a:solidFill>
            </a:rPr>
            <a:t>(10740,4)</a:t>
          </a:r>
          <a:endParaRPr lang="ru-RU" sz="2000" b="1" dirty="0" smtClean="0">
            <a:solidFill>
              <a:srgbClr val="C00000"/>
            </a:solidFill>
          </a:endParaRPr>
        </a:p>
      </dgm:t>
    </dgm:pt>
    <dgm:pt modelId="{2F1A4EDA-FD15-4C47-9C97-9744BB458CB2}" type="parTrans" cxnId="{364510AC-B937-43AB-9299-35B883C460E8}">
      <dgm:prSet/>
      <dgm:spPr/>
      <dgm:t>
        <a:bodyPr/>
        <a:lstStyle/>
        <a:p>
          <a:endParaRPr lang="ru-RU"/>
        </a:p>
      </dgm:t>
    </dgm:pt>
    <dgm:pt modelId="{B8B2D0A2-FC41-4953-9276-5F44B7DF6D14}" type="sibTrans" cxnId="{364510AC-B937-43AB-9299-35B883C460E8}">
      <dgm:prSet/>
      <dgm:spPr/>
      <dgm:t>
        <a:bodyPr/>
        <a:lstStyle/>
        <a:p>
          <a:endParaRPr lang="ru-RU"/>
        </a:p>
      </dgm:t>
    </dgm:pt>
    <dgm:pt modelId="{7AF3AD77-2099-4356-A97E-0844075A0CC2}" type="pres">
      <dgm:prSet presAssocID="{1886F09F-E9F3-4931-BD8D-44D6AD6BACCF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866B9FD-F4D9-43B0-808D-AB0E135DB460}" type="pres">
      <dgm:prSet presAssocID="{1886F09F-E9F3-4931-BD8D-44D6AD6BACCF}" presName="ellipse" presStyleLbl="trBgShp" presStyleIdx="0" presStyleCnt="1" custScaleX="205792"/>
      <dgm:spPr/>
    </dgm:pt>
    <dgm:pt modelId="{09E476AB-B1B3-46D7-8CC1-C02E6F5FFC4B}" type="pres">
      <dgm:prSet presAssocID="{1886F09F-E9F3-4931-BD8D-44D6AD6BACCF}" presName="arrow1" presStyleLbl="fgShp" presStyleIdx="0" presStyleCnt="1"/>
      <dgm:spPr/>
    </dgm:pt>
    <dgm:pt modelId="{E0E84E13-9F21-4ACE-8F4C-697F18B0CBAA}" type="pres">
      <dgm:prSet presAssocID="{1886F09F-E9F3-4931-BD8D-44D6AD6BACCF}" presName="rectangle" presStyleLbl="revTx" presStyleIdx="0" presStyleCnt="1" custScaleX="104422" custScaleY="7724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441E8C-3E65-4214-B490-36C6FBBF4F16}" type="pres">
      <dgm:prSet presAssocID="{1FEC1FDB-0CAA-43E0-8843-163FFA289F22}" presName="item1" presStyleLbl="node1" presStyleIdx="0" presStyleCnt="3" custScaleX="146328" custScaleY="179102" custLinFactNeighborX="89495" custLinFactNeighborY="-5355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B804594-01AE-489B-A4AD-55AE6DD71D2B}" type="pres">
      <dgm:prSet presAssocID="{DE08F056-DA5D-42F7-BE2B-271D39B6CBE2}" presName="item2" presStyleLbl="node1" presStyleIdx="1" presStyleCnt="3" custScaleX="178459" custScaleY="196390" custLinFactNeighborX="-26374" custLinFactNeighborY="1940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863BAF-748E-4B39-A1F6-5010B9841BC0}" type="pres">
      <dgm:prSet presAssocID="{B9FA6672-4924-41AD-BA64-B9B043BD5521}" presName="item3" presStyleLbl="node1" presStyleIdx="2" presStyleCnt="3" custScaleX="124908" custScaleY="130620" custLinFactY="12444" custLinFactNeighborX="-37562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91AF1A-F1C2-47AD-97DE-DD02767ADECC}" type="pres">
      <dgm:prSet presAssocID="{1886F09F-E9F3-4931-BD8D-44D6AD6BACCF}" presName="funnel" presStyleLbl="trAlignAcc1" presStyleIdx="0" presStyleCnt="1" custScaleX="196375" custLinFactNeighborX="77" custLinFactNeighborY="1987"/>
      <dgm:spPr/>
    </dgm:pt>
  </dgm:ptLst>
  <dgm:cxnLst>
    <dgm:cxn modelId="{D96175CB-AACD-4DFE-8100-C92025251572}" srcId="{1886F09F-E9F3-4931-BD8D-44D6AD6BACCF}" destId="{1FEC1FDB-0CAA-43E0-8843-163FFA289F22}" srcOrd="1" destOrd="0" parTransId="{6304057B-E15D-45A2-A38D-2107FFEED5A9}" sibTransId="{225DAED3-9000-42D4-876F-64C357D28665}"/>
    <dgm:cxn modelId="{10422088-69C3-423F-972B-F5AC288D11CC}" srcId="{1886F09F-E9F3-4931-BD8D-44D6AD6BACCF}" destId="{AC453D3F-B226-4DAF-8818-CDB620369204}" srcOrd="0" destOrd="0" parTransId="{780B8710-6E1D-4037-988E-64B13601CCA0}" sibTransId="{AD2E6355-7A31-498A-B94B-1E1324600AA3}"/>
    <dgm:cxn modelId="{C5954DD9-2518-4AE0-9609-FCB3954E5B07}" type="presOf" srcId="{1886F09F-E9F3-4931-BD8D-44D6AD6BACCF}" destId="{7AF3AD77-2099-4356-A97E-0844075A0CC2}" srcOrd="0" destOrd="0" presId="urn:microsoft.com/office/officeart/2005/8/layout/funnel1"/>
    <dgm:cxn modelId="{E797FBDA-14DD-4F5F-9EB5-96DC918C2564}" type="presOf" srcId="{AC453D3F-B226-4DAF-8818-CDB620369204}" destId="{EE863BAF-748E-4B39-A1F6-5010B9841BC0}" srcOrd="0" destOrd="0" presId="urn:microsoft.com/office/officeart/2005/8/layout/funnel1"/>
    <dgm:cxn modelId="{A45D5B24-72DE-4FBC-B653-8FEDF3260224}" srcId="{1886F09F-E9F3-4931-BD8D-44D6AD6BACCF}" destId="{DE08F056-DA5D-42F7-BE2B-271D39B6CBE2}" srcOrd="2" destOrd="0" parTransId="{3035AC85-15E6-4144-B706-6DC826716971}" sibTransId="{83DA8F56-1780-4182-AC51-3A6E24442E13}"/>
    <dgm:cxn modelId="{CC75872D-5920-44EE-A3DE-E9DDC422946B}" type="presOf" srcId="{DE08F056-DA5D-42F7-BE2B-271D39B6CBE2}" destId="{92441E8C-3E65-4214-B490-36C6FBBF4F16}" srcOrd="0" destOrd="0" presId="urn:microsoft.com/office/officeart/2005/8/layout/funnel1"/>
    <dgm:cxn modelId="{B8F9DBB0-275B-4C44-985A-186F2F9DF477}" type="presOf" srcId="{B9FA6672-4924-41AD-BA64-B9B043BD5521}" destId="{E0E84E13-9F21-4ACE-8F4C-697F18B0CBAA}" srcOrd="0" destOrd="0" presId="urn:microsoft.com/office/officeart/2005/8/layout/funnel1"/>
    <dgm:cxn modelId="{364510AC-B937-43AB-9299-35B883C460E8}" srcId="{1886F09F-E9F3-4931-BD8D-44D6AD6BACCF}" destId="{B9FA6672-4924-41AD-BA64-B9B043BD5521}" srcOrd="3" destOrd="0" parTransId="{2F1A4EDA-FD15-4C47-9C97-9744BB458CB2}" sibTransId="{B8B2D0A2-FC41-4953-9276-5F44B7DF6D14}"/>
    <dgm:cxn modelId="{BB86BDE9-0E38-4695-894C-A709A9EC54E8}" type="presOf" srcId="{1FEC1FDB-0CAA-43E0-8843-163FFA289F22}" destId="{0B804594-01AE-489B-A4AD-55AE6DD71D2B}" srcOrd="0" destOrd="0" presId="urn:microsoft.com/office/officeart/2005/8/layout/funnel1"/>
    <dgm:cxn modelId="{F5271D0B-BDBE-4FCF-83A1-EC404F2275CA}" type="presParOf" srcId="{7AF3AD77-2099-4356-A97E-0844075A0CC2}" destId="{1866B9FD-F4D9-43B0-808D-AB0E135DB460}" srcOrd="0" destOrd="0" presId="urn:microsoft.com/office/officeart/2005/8/layout/funnel1"/>
    <dgm:cxn modelId="{841B69E2-67ED-4F06-AC26-E825AB3CF021}" type="presParOf" srcId="{7AF3AD77-2099-4356-A97E-0844075A0CC2}" destId="{09E476AB-B1B3-46D7-8CC1-C02E6F5FFC4B}" srcOrd="1" destOrd="0" presId="urn:microsoft.com/office/officeart/2005/8/layout/funnel1"/>
    <dgm:cxn modelId="{DE05A5BC-A1C4-4104-8C5B-00E09B435187}" type="presParOf" srcId="{7AF3AD77-2099-4356-A97E-0844075A0CC2}" destId="{E0E84E13-9F21-4ACE-8F4C-697F18B0CBAA}" srcOrd="2" destOrd="0" presId="urn:microsoft.com/office/officeart/2005/8/layout/funnel1"/>
    <dgm:cxn modelId="{33E53F56-7958-47E5-BFE9-1CE6A9A46304}" type="presParOf" srcId="{7AF3AD77-2099-4356-A97E-0844075A0CC2}" destId="{92441E8C-3E65-4214-B490-36C6FBBF4F16}" srcOrd="3" destOrd="0" presId="urn:microsoft.com/office/officeart/2005/8/layout/funnel1"/>
    <dgm:cxn modelId="{5081ECDD-911F-4944-9434-96A7E2837D39}" type="presParOf" srcId="{7AF3AD77-2099-4356-A97E-0844075A0CC2}" destId="{0B804594-01AE-489B-A4AD-55AE6DD71D2B}" srcOrd="4" destOrd="0" presId="urn:microsoft.com/office/officeart/2005/8/layout/funnel1"/>
    <dgm:cxn modelId="{5B6AB1DC-EE98-43FF-94F8-F5B5F09D9117}" type="presParOf" srcId="{7AF3AD77-2099-4356-A97E-0844075A0CC2}" destId="{EE863BAF-748E-4B39-A1F6-5010B9841BC0}" srcOrd="5" destOrd="0" presId="urn:microsoft.com/office/officeart/2005/8/layout/funnel1"/>
    <dgm:cxn modelId="{934112F2-C674-403A-911D-FF58A8C45C91}" type="presParOf" srcId="{7AF3AD77-2099-4356-A97E-0844075A0CC2}" destId="{AF91AF1A-F1C2-47AD-97DE-DD02767ADECC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DA5C43-87F9-4041-B571-96E4641A628F}">
      <dsp:nvSpPr>
        <dsp:cNvPr id="0" name=""/>
        <dsp:cNvSpPr/>
      </dsp:nvSpPr>
      <dsp:spPr>
        <a:xfrm>
          <a:off x="72663" y="348601"/>
          <a:ext cx="1979622" cy="1979622"/>
        </a:xfrm>
        <a:prstGeom prst="ellipse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chemeClr val="accent3">
                  <a:lumMod val="75000"/>
                </a:schemeClr>
              </a:solidFill>
            </a:rPr>
            <a:t>Доходы</a:t>
          </a:r>
          <a:r>
            <a:rPr lang="ru-RU" sz="2800" b="1" kern="1200" dirty="0" smtClean="0"/>
            <a:t> </a:t>
          </a:r>
          <a:r>
            <a:rPr lang="ru-RU" sz="2300" b="1" kern="1200" dirty="0" smtClean="0">
              <a:solidFill>
                <a:srgbClr val="FF0000"/>
              </a:solidFill>
            </a:rPr>
            <a:t>(10 740,4)</a:t>
          </a:r>
          <a:endParaRPr lang="ru-RU" sz="2300" b="1" kern="1200" dirty="0">
            <a:solidFill>
              <a:srgbClr val="FF0000"/>
            </a:solidFill>
          </a:endParaRPr>
        </a:p>
      </dsp:txBody>
      <dsp:txXfrm>
        <a:off x="362572" y="638510"/>
        <a:ext cx="1399804" cy="1399804"/>
      </dsp:txXfrm>
    </dsp:sp>
    <dsp:sp modelId="{7183D05E-D7B3-4E6A-88EF-AFDFBE4C93A9}">
      <dsp:nvSpPr>
        <dsp:cNvPr id="0" name=""/>
        <dsp:cNvSpPr/>
      </dsp:nvSpPr>
      <dsp:spPr>
        <a:xfrm>
          <a:off x="2160240" y="1296140"/>
          <a:ext cx="1052227" cy="185006"/>
        </a:xfrm>
        <a:prstGeom prst="round1Rect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kern="1200" dirty="0"/>
        </a:p>
      </dsp:txBody>
      <dsp:txXfrm>
        <a:off x="2160240" y="1296140"/>
        <a:ext cx="1043196" cy="185006"/>
      </dsp:txXfrm>
    </dsp:sp>
    <dsp:sp modelId="{26F00F57-DBE0-4803-B685-582CE0BF695F}">
      <dsp:nvSpPr>
        <dsp:cNvPr id="0" name=""/>
        <dsp:cNvSpPr/>
      </dsp:nvSpPr>
      <dsp:spPr>
        <a:xfrm>
          <a:off x="3325357" y="421392"/>
          <a:ext cx="1979622" cy="1979622"/>
        </a:xfrm>
        <a:prstGeom prst="ellipse">
          <a:avLst/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chemeClr val="accent4">
                  <a:lumMod val="60000"/>
                  <a:lumOff val="40000"/>
                </a:schemeClr>
              </a:solidFill>
            </a:rPr>
            <a:t>Расходы </a:t>
          </a:r>
          <a:r>
            <a:rPr lang="ru-RU" sz="2300" b="1" kern="1200" dirty="0" smtClean="0">
              <a:solidFill>
                <a:srgbClr val="FF0000"/>
              </a:solidFill>
            </a:rPr>
            <a:t>(10 344,6)</a:t>
          </a:r>
          <a:endParaRPr lang="ru-RU" sz="2300" b="1" kern="1200" dirty="0">
            <a:solidFill>
              <a:srgbClr val="FF0000"/>
            </a:solidFill>
          </a:endParaRPr>
        </a:p>
      </dsp:txBody>
      <dsp:txXfrm>
        <a:off x="3615266" y="711301"/>
        <a:ext cx="1399804" cy="1399804"/>
      </dsp:txXfrm>
    </dsp:sp>
    <dsp:sp modelId="{C9F59194-2611-4388-8F26-924DFEC37142}">
      <dsp:nvSpPr>
        <dsp:cNvPr id="0" name=""/>
        <dsp:cNvSpPr/>
      </dsp:nvSpPr>
      <dsp:spPr>
        <a:xfrm>
          <a:off x="5495067" y="830065"/>
          <a:ext cx="1148180" cy="1148180"/>
        </a:xfrm>
        <a:prstGeom prst="mathEqual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800" kern="1200"/>
        </a:p>
      </dsp:txBody>
      <dsp:txXfrm>
        <a:off x="5647258" y="1066590"/>
        <a:ext cx="843798" cy="675130"/>
      </dsp:txXfrm>
    </dsp:sp>
    <dsp:sp modelId="{3FABF8A8-C6A0-410D-8A6E-73B2D081BDF5}">
      <dsp:nvSpPr>
        <dsp:cNvPr id="0" name=""/>
        <dsp:cNvSpPr/>
      </dsp:nvSpPr>
      <dsp:spPr>
        <a:xfrm>
          <a:off x="6803993" y="414344"/>
          <a:ext cx="1979622" cy="1979622"/>
        </a:xfrm>
        <a:prstGeom prst="ellipse">
          <a:avLst/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>
              <a:solidFill>
                <a:schemeClr val="accent6">
                  <a:lumMod val="75000"/>
                </a:schemeClr>
              </a:solidFill>
            </a:rPr>
            <a:t>Профицит </a:t>
          </a:r>
          <a:r>
            <a:rPr lang="ru-RU" sz="2300" kern="1200" dirty="0" smtClean="0">
              <a:solidFill>
                <a:srgbClr val="FF0000"/>
              </a:solidFill>
            </a:rPr>
            <a:t>(395,8)</a:t>
          </a:r>
          <a:endParaRPr lang="ru-RU" sz="2300" kern="1200" dirty="0">
            <a:solidFill>
              <a:srgbClr val="FF0000"/>
            </a:solidFill>
          </a:endParaRPr>
        </a:p>
      </dsp:txBody>
      <dsp:txXfrm>
        <a:off x="7093902" y="704253"/>
        <a:ext cx="1399804" cy="139980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66B9FD-F4D9-43B0-808D-AB0E135DB460}">
      <dsp:nvSpPr>
        <dsp:cNvPr id="0" name=""/>
        <dsp:cNvSpPr/>
      </dsp:nvSpPr>
      <dsp:spPr>
        <a:xfrm>
          <a:off x="142404" y="270456"/>
          <a:ext cx="7932838" cy="1338715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9E476AB-B1B3-46D7-8CC1-C02E6F5FFC4B}">
      <dsp:nvSpPr>
        <dsp:cNvPr id="0" name=""/>
        <dsp:cNvSpPr/>
      </dsp:nvSpPr>
      <dsp:spPr>
        <a:xfrm>
          <a:off x="3741274" y="3548517"/>
          <a:ext cx="747051" cy="478112"/>
        </a:xfrm>
        <a:prstGeom prst="down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0E84E13-9F21-4ACE-8F4C-697F18B0CBAA}">
      <dsp:nvSpPr>
        <dsp:cNvPr id="0" name=""/>
        <dsp:cNvSpPr/>
      </dsp:nvSpPr>
      <dsp:spPr>
        <a:xfrm>
          <a:off x="2242593" y="4033020"/>
          <a:ext cx="3744412" cy="692435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accent3">
                  <a:lumMod val="75000"/>
                </a:schemeClr>
              </a:solidFill>
            </a:rPr>
            <a:t>ДОХОДЫ  </a:t>
          </a:r>
          <a:r>
            <a:rPr lang="ru-RU" sz="2000" b="1" kern="1200" dirty="0" smtClean="0"/>
            <a:t> </a:t>
          </a:r>
          <a:r>
            <a:rPr lang="ru-RU" sz="2000" b="1" kern="1200" dirty="0" smtClean="0">
              <a:solidFill>
                <a:srgbClr val="C00000"/>
              </a:solidFill>
            </a:rPr>
            <a:t>(10740,4)</a:t>
          </a:r>
          <a:endParaRPr lang="ru-RU" sz="2000" b="1" kern="1200" dirty="0" smtClean="0">
            <a:solidFill>
              <a:srgbClr val="C00000"/>
            </a:solidFill>
          </a:endParaRPr>
        </a:p>
      </dsp:txBody>
      <dsp:txXfrm>
        <a:off x="2242593" y="4033020"/>
        <a:ext cx="3744412" cy="692435"/>
      </dsp:txXfrm>
    </dsp:sp>
    <dsp:sp modelId="{92441E8C-3E65-4214-B490-36C6FBBF4F16}">
      <dsp:nvSpPr>
        <dsp:cNvPr id="0" name=""/>
        <dsp:cNvSpPr/>
      </dsp:nvSpPr>
      <dsp:spPr>
        <a:xfrm>
          <a:off x="4474847" y="460642"/>
          <a:ext cx="1967661" cy="2408370"/>
        </a:xfrm>
        <a:prstGeom prst="ellipse">
          <a:avLst/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accent4">
                  <a:lumMod val="75000"/>
                </a:schemeClr>
              </a:solidFill>
            </a:rPr>
            <a:t>Целевые  средства </a:t>
          </a:r>
          <a:r>
            <a:rPr lang="ru-RU" sz="2400" b="1" kern="1200" dirty="0" smtClean="0">
              <a:solidFill>
                <a:srgbClr val="C00000"/>
              </a:solidFill>
            </a:rPr>
            <a:t>(2860,6)</a:t>
          </a:r>
          <a:r>
            <a:rPr lang="ru-RU" sz="2400" b="1" kern="1200" dirty="0" smtClean="0">
              <a:solidFill>
                <a:schemeClr val="accent4">
                  <a:lumMod val="75000"/>
                </a:schemeClr>
              </a:solidFill>
            </a:rPr>
            <a:t> -26,6%</a:t>
          </a:r>
          <a:endParaRPr lang="ru-RU" sz="2400" b="1" kern="1200" dirty="0">
            <a:solidFill>
              <a:schemeClr val="accent4">
                <a:lumMod val="75000"/>
              </a:schemeClr>
            </a:solidFill>
          </a:endParaRPr>
        </a:p>
      </dsp:txBody>
      <dsp:txXfrm>
        <a:off x="4763004" y="813340"/>
        <a:ext cx="1391347" cy="1702974"/>
      </dsp:txXfrm>
    </dsp:sp>
    <dsp:sp modelId="{0B804594-01AE-489B-A4AD-55AE6DD71D2B}">
      <dsp:nvSpPr>
        <dsp:cNvPr id="0" name=""/>
        <dsp:cNvSpPr/>
      </dsp:nvSpPr>
      <dsp:spPr>
        <a:xfrm>
          <a:off x="1738532" y="316636"/>
          <a:ext cx="2399724" cy="2640841"/>
        </a:xfrm>
        <a:prstGeom prst="ellipse">
          <a:avLst/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accent4">
                  <a:lumMod val="75000"/>
                </a:schemeClr>
              </a:solidFill>
            </a:rPr>
            <a:t>Налоговые доходы   </a:t>
          </a:r>
          <a:r>
            <a:rPr lang="ru-RU" sz="2400" b="1" kern="1200" dirty="0" smtClean="0">
              <a:solidFill>
                <a:srgbClr val="C00000"/>
              </a:solidFill>
            </a:rPr>
            <a:t>(2467,5)</a:t>
          </a:r>
          <a:r>
            <a:rPr lang="ru-RU" sz="2400" b="1" kern="1200" dirty="0" smtClean="0">
              <a:solidFill>
                <a:schemeClr val="accent4">
                  <a:lumMod val="75000"/>
                </a:schemeClr>
              </a:solidFill>
            </a:rPr>
            <a:t>  </a:t>
          </a:r>
          <a:r>
            <a:rPr lang="ru-RU" sz="2400" b="1" kern="1200" dirty="0" smtClean="0">
              <a:solidFill>
                <a:schemeClr val="accent4">
                  <a:lumMod val="75000"/>
                </a:schemeClr>
              </a:solidFill>
            </a:rPr>
            <a:t>- </a:t>
          </a:r>
          <a:r>
            <a:rPr lang="ru-RU" sz="2400" b="1" kern="1200" dirty="0" smtClean="0">
              <a:solidFill>
                <a:schemeClr val="accent4">
                  <a:lumMod val="75000"/>
                </a:schemeClr>
              </a:solidFill>
            </a:rPr>
            <a:t>22,9%</a:t>
          </a:r>
          <a:endParaRPr lang="ru-RU" sz="2400" b="1" kern="1200" dirty="0">
            <a:solidFill>
              <a:schemeClr val="accent4">
                <a:lumMod val="75000"/>
              </a:schemeClr>
            </a:solidFill>
          </a:endParaRPr>
        </a:p>
      </dsp:txBody>
      <dsp:txXfrm>
        <a:off x="2089963" y="703378"/>
        <a:ext cx="1696862" cy="1867357"/>
      </dsp:txXfrm>
    </dsp:sp>
    <dsp:sp modelId="{EE863BAF-748E-4B39-A1F6-5010B9841BC0}">
      <dsp:nvSpPr>
        <dsp:cNvPr id="0" name=""/>
        <dsp:cNvSpPr/>
      </dsp:nvSpPr>
      <dsp:spPr>
        <a:xfrm>
          <a:off x="3322710" y="1684782"/>
          <a:ext cx="1679628" cy="1756437"/>
        </a:xfrm>
        <a:prstGeom prst="ellipse">
          <a:avLst/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>
              <a:solidFill>
                <a:schemeClr val="accent4">
                  <a:lumMod val="75000"/>
                </a:schemeClr>
              </a:solidFill>
            </a:rPr>
            <a:t>Неналоговые  доходы  </a:t>
          </a:r>
          <a:r>
            <a:rPr lang="ru-RU" sz="1500" b="1" kern="1200" dirty="0" smtClean="0">
              <a:solidFill>
                <a:srgbClr val="C00000"/>
              </a:solidFill>
            </a:rPr>
            <a:t>(75,7) </a:t>
          </a:r>
          <a:r>
            <a:rPr lang="ru-RU" sz="1500" b="1" kern="1200" dirty="0" smtClean="0">
              <a:solidFill>
                <a:schemeClr val="accent4">
                  <a:lumMod val="75000"/>
                </a:schemeClr>
              </a:solidFill>
            </a:rPr>
            <a:t>-0,7%</a:t>
          </a:r>
          <a:endParaRPr lang="ru-RU" sz="1500" b="1" kern="1200" dirty="0">
            <a:solidFill>
              <a:schemeClr val="accent4">
                <a:lumMod val="75000"/>
              </a:schemeClr>
            </a:solidFill>
          </a:endParaRPr>
        </a:p>
      </dsp:txBody>
      <dsp:txXfrm>
        <a:off x="3568686" y="1942006"/>
        <a:ext cx="1187676" cy="1241989"/>
      </dsp:txXfrm>
    </dsp:sp>
    <dsp:sp modelId="{AF91AF1A-F1C2-47AD-97DE-DD02767ADECC}">
      <dsp:nvSpPr>
        <dsp:cNvPr id="0" name=""/>
        <dsp:cNvSpPr/>
      </dsp:nvSpPr>
      <dsp:spPr>
        <a:xfrm>
          <a:off x="10359" y="172605"/>
          <a:ext cx="8215322" cy="3346789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CECAAD-E1CD-4CF8-83A5-9CE63E21D539}" type="datetimeFigureOut">
              <a:rPr lang="ru-RU" smtClean="0"/>
              <a:pPr/>
              <a:t>24.04.2017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780F7E-6053-4EAD-B25E-2C2A1B18F0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88014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780F7E-6053-4EAD-B25E-2C2A1B18F0B3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780F7E-6053-4EAD-B25E-2C2A1B18F0B3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29242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188640"/>
            <a:ext cx="8568952" cy="266429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Исполнение бюджета 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err="1" smtClean="0">
                <a:solidFill>
                  <a:srgbClr val="FF0000"/>
                </a:solidFill>
              </a:rPr>
              <a:t>Углегорского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rgbClr val="FF0000"/>
                </a:solidFill>
              </a:rPr>
              <a:t>сельского поселения за </a:t>
            </a:r>
            <a:r>
              <a:rPr lang="ru-RU" dirty="0" smtClean="0">
                <a:solidFill>
                  <a:srgbClr val="FF0000"/>
                </a:solidFill>
              </a:rPr>
              <a:t>2016 </a:t>
            </a:r>
            <a:r>
              <a:rPr lang="ru-RU" dirty="0" smtClean="0">
                <a:solidFill>
                  <a:srgbClr val="FF0000"/>
                </a:solidFill>
              </a:rPr>
              <a:t>год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47664" y="2636912"/>
            <a:ext cx="6192688" cy="396044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 descr="http://oblast45.ru/uploads/publications/1545/fed7c7418dd0f5b0d055843e437c01ec4c2b23a8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3" y="2636912"/>
            <a:ext cx="6192689" cy="4032447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Блок-схема: несколько документов 2"/>
          <p:cNvSpPr/>
          <p:nvPr/>
        </p:nvSpPr>
        <p:spPr>
          <a:xfrm>
            <a:off x="251520" y="0"/>
            <a:ext cx="8640960" cy="2786058"/>
          </a:xfrm>
          <a:prstGeom prst="flowChartMultidocumen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2060"/>
                </a:solidFill>
              </a:rPr>
              <a:t>Структура расходов на социально-культурную сферу</a:t>
            </a:r>
            <a:endParaRPr lang="ru-RU" sz="4800" b="1" dirty="0">
              <a:solidFill>
                <a:srgbClr val="002060"/>
              </a:solidFill>
            </a:endParaRPr>
          </a:p>
        </p:txBody>
      </p:sp>
      <p:sp>
        <p:nvSpPr>
          <p:cNvPr id="7" name="Цилиндр 6"/>
          <p:cNvSpPr/>
          <p:nvPr/>
        </p:nvSpPr>
        <p:spPr>
          <a:xfrm>
            <a:off x="899592" y="3068960"/>
            <a:ext cx="3168352" cy="3528392"/>
          </a:xfrm>
          <a:prstGeom prst="can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Культура </a:t>
            </a:r>
            <a:r>
              <a:rPr lang="ru-RU" sz="4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(3522,7) </a:t>
            </a:r>
            <a:r>
              <a:rPr lang="ru-RU" sz="4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– </a:t>
            </a:r>
            <a:r>
              <a:rPr lang="ru-RU" sz="4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73%</a:t>
            </a:r>
            <a:endParaRPr lang="ru-RU" sz="4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8" name="Горизонтальный свиток 7"/>
          <p:cNvSpPr/>
          <p:nvPr/>
        </p:nvSpPr>
        <p:spPr>
          <a:xfrm>
            <a:off x="7715272" y="2571744"/>
            <a:ext cx="1296144" cy="576064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тыс.руб..</a:t>
            </a:r>
            <a:endParaRPr lang="ru-RU" dirty="0"/>
          </a:p>
        </p:txBody>
      </p:sp>
      <p:sp>
        <p:nvSpPr>
          <p:cNvPr id="13" name="Блок-схема: магнитный диск 12"/>
          <p:cNvSpPr/>
          <p:nvPr/>
        </p:nvSpPr>
        <p:spPr>
          <a:xfrm>
            <a:off x="4500562" y="3286124"/>
            <a:ext cx="3786214" cy="1857388"/>
          </a:xfrm>
          <a:prstGeom prst="flowChartMagneticDisk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Социальная политика </a:t>
            </a:r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(1300,0) </a:t>
            </a:r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– </a:t>
            </a:r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27%</a:t>
            </a:r>
            <a:endParaRPr lang="ru-RU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www.giport.ru/img/news/2012/07/10/093204_4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3429000"/>
            <a:ext cx="7200800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Лента лицом вверх 4"/>
          <p:cNvSpPr/>
          <p:nvPr/>
        </p:nvSpPr>
        <p:spPr>
          <a:xfrm>
            <a:off x="179512" y="188640"/>
            <a:ext cx="8640960" cy="3096344"/>
          </a:xfrm>
          <a:prstGeom prst="ribbon2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</a:rPr>
              <a:t>395,8 </a:t>
            </a:r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</a:rPr>
              <a:t>тыс. руб. -   переходят            на </a:t>
            </a:r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</a:rPr>
              <a:t>2017 </a:t>
            </a:r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</a:rPr>
              <a:t>год</a:t>
            </a:r>
            <a:endParaRPr lang="ru-RU" sz="40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6210"/>
          </a:xfrm>
        </p:spPr>
        <p:txBody>
          <a:bodyPr/>
          <a:lstStyle/>
          <a:p>
            <a:r>
              <a:rPr lang="ru-RU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ФАКТИЧЕСКОЕ ИСПОЛНЕНИЕ БЮДЖЕТА за </a:t>
            </a:r>
            <a:r>
              <a:rPr lang="ru-RU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2016 </a:t>
            </a:r>
            <a:r>
              <a:rPr lang="ru-RU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год</a:t>
            </a:r>
            <a:endParaRPr lang="ru-RU" b="1" i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9029041"/>
              </p:ext>
            </p:extLst>
          </p:nvPr>
        </p:nvGraphicFramePr>
        <p:xfrm>
          <a:off x="179512" y="3645024"/>
          <a:ext cx="8784976" cy="2808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Рисунок 4" descr="http://5min.by/includes_c/timthumb.php?src=http://5min.by/images/6231.jpg&amp;h=320&amp;a=t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267744" y="1916832"/>
            <a:ext cx="4320481" cy="2028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Горизонтальный свиток 10"/>
          <p:cNvSpPr/>
          <p:nvPr/>
        </p:nvSpPr>
        <p:spPr>
          <a:xfrm>
            <a:off x="7668344" y="3212976"/>
            <a:ext cx="1296144" cy="576064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тыс.руб..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Arial Black" pitchFamily="34" charset="0"/>
              </a:rPr>
              <a:t>ДОХОДНАЯ ЧАСТЬ</a:t>
            </a:r>
            <a:endParaRPr lang="ru-RU" dirty="0">
              <a:solidFill>
                <a:schemeClr val="accent3">
                  <a:lumMod val="75000"/>
                </a:schemeClr>
              </a:solidFill>
              <a:latin typeface="Arial Black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2753636"/>
              </p:ext>
            </p:extLst>
          </p:nvPr>
        </p:nvGraphicFramePr>
        <p:xfrm>
          <a:off x="457200" y="1600200"/>
          <a:ext cx="8229600" cy="47811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Горизонтальный свиток 5"/>
          <p:cNvSpPr/>
          <p:nvPr/>
        </p:nvSpPr>
        <p:spPr>
          <a:xfrm>
            <a:off x="7668344" y="1484784"/>
            <a:ext cx="1296144" cy="576064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тыс.руб..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трелка вправо 3"/>
          <p:cNvSpPr/>
          <p:nvPr/>
        </p:nvSpPr>
        <p:spPr>
          <a:xfrm>
            <a:off x="3249840" y="1448780"/>
            <a:ext cx="792088" cy="1080120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право 6"/>
          <p:cNvSpPr/>
          <p:nvPr/>
        </p:nvSpPr>
        <p:spPr>
          <a:xfrm>
            <a:off x="1979712" y="5006086"/>
            <a:ext cx="792088" cy="1080120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право 8"/>
          <p:cNvSpPr/>
          <p:nvPr/>
        </p:nvSpPr>
        <p:spPr>
          <a:xfrm>
            <a:off x="4215229" y="22312"/>
            <a:ext cx="792088" cy="1080120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Загнутый угол 11"/>
          <p:cNvSpPr/>
          <p:nvPr/>
        </p:nvSpPr>
        <p:spPr>
          <a:xfrm>
            <a:off x="323528" y="1484784"/>
            <a:ext cx="1907704" cy="2924944"/>
          </a:xfrm>
          <a:prstGeom prst="foldedCorner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НАЛОГОВЫЕ ДОХОДЫ</a:t>
            </a:r>
            <a:endParaRPr lang="ru-RU" sz="2400" dirty="0"/>
          </a:p>
        </p:txBody>
      </p:sp>
      <p:sp>
        <p:nvSpPr>
          <p:cNvPr id="13" name="Облако 12"/>
          <p:cNvSpPr/>
          <p:nvPr/>
        </p:nvSpPr>
        <p:spPr>
          <a:xfrm>
            <a:off x="5111552" y="0"/>
            <a:ext cx="4032448" cy="1124744"/>
          </a:xfrm>
          <a:prstGeom prst="cloud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НДФЛ (налог на доходы физ.лиц) </a:t>
            </a:r>
            <a:r>
              <a:rPr lang="ru-RU" dirty="0" smtClean="0">
                <a:solidFill>
                  <a:srgbClr val="FF0000"/>
                </a:solidFill>
              </a:rPr>
              <a:t>(1302,0)  52,8 %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5" name="Облако 14"/>
          <p:cNvSpPr/>
          <p:nvPr/>
        </p:nvSpPr>
        <p:spPr>
          <a:xfrm>
            <a:off x="4292708" y="1268760"/>
            <a:ext cx="4032448" cy="1440160"/>
          </a:xfrm>
          <a:prstGeom prst="cloud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Земельный налог </a:t>
            </a:r>
            <a:r>
              <a:rPr lang="ru-RU" dirty="0" smtClean="0">
                <a:solidFill>
                  <a:srgbClr val="FF0000"/>
                </a:solidFill>
              </a:rPr>
              <a:t>(199,2) 8,1%</a:t>
            </a:r>
            <a:endParaRPr lang="ru-RU" dirty="0"/>
          </a:p>
        </p:txBody>
      </p:sp>
      <p:sp>
        <p:nvSpPr>
          <p:cNvPr id="16" name="Облако 15"/>
          <p:cNvSpPr/>
          <p:nvPr/>
        </p:nvSpPr>
        <p:spPr>
          <a:xfrm>
            <a:off x="3509628" y="2816932"/>
            <a:ext cx="4536504" cy="1800200"/>
          </a:xfrm>
          <a:prstGeom prst="cloud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Акцизы по подакцизным товарам (продукции), производимым на территории Российской </a:t>
            </a:r>
            <a:r>
              <a:rPr lang="ru-RU" dirty="0" smtClean="0"/>
              <a:t>Федерации </a:t>
            </a:r>
            <a:r>
              <a:rPr lang="ru-RU" dirty="0" smtClean="0">
                <a:solidFill>
                  <a:srgbClr val="FF0000"/>
                </a:solidFill>
              </a:rPr>
              <a:t>(933,7) 37,8 %</a:t>
            </a:r>
            <a:endParaRPr lang="ru-RU" dirty="0"/>
          </a:p>
        </p:txBody>
      </p:sp>
      <p:sp>
        <p:nvSpPr>
          <p:cNvPr id="17" name="Облако 16"/>
          <p:cNvSpPr/>
          <p:nvPr/>
        </p:nvSpPr>
        <p:spPr>
          <a:xfrm>
            <a:off x="3023828" y="4754058"/>
            <a:ext cx="3456383" cy="1584176"/>
          </a:xfrm>
          <a:prstGeom prst="cloud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Налог на имущество </a:t>
            </a:r>
            <a:r>
              <a:rPr lang="ru-RU" dirty="0" err="1" smtClean="0"/>
              <a:t>физ.лиц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FF0000"/>
                </a:solidFill>
              </a:rPr>
              <a:t>(32,6) 1,3%</a:t>
            </a:r>
            <a:endParaRPr lang="ru-RU" dirty="0"/>
          </a:p>
        </p:txBody>
      </p:sp>
      <p:pic>
        <p:nvPicPr>
          <p:cNvPr id="20" name="Рисунок 19" descr="http://www.europafm.ro/&amp;files/charts/poze_stiri/money_bag-thumb-540-0-192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4437112"/>
            <a:ext cx="2195736" cy="20608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Стрелка вправо 20"/>
          <p:cNvSpPr/>
          <p:nvPr/>
        </p:nvSpPr>
        <p:spPr>
          <a:xfrm>
            <a:off x="2519772" y="2816932"/>
            <a:ext cx="792088" cy="1080120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Горизонтальный свиток 21"/>
          <p:cNvSpPr/>
          <p:nvPr/>
        </p:nvSpPr>
        <p:spPr>
          <a:xfrm>
            <a:off x="7847856" y="3068960"/>
            <a:ext cx="1296144" cy="576064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тыс.руб..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нутый угол 1"/>
          <p:cNvSpPr/>
          <p:nvPr/>
        </p:nvSpPr>
        <p:spPr>
          <a:xfrm>
            <a:off x="179512" y="2060848"/>
            <a:ext cx="2160240" cy="2808312"/>
          </a:xfrm>
          <a:prstGeom prst="foldedCorner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НЕНАЛОГОВЫЕ ДОХОДЫ</a:t>
            </a:r>
            <a:endParaRPr lang="ru-RU" sz="2400" dirty="0"/>
          </a:p>
        </p:txBody>
      </p:sp>
      <p:sp>
        <p:nvSpPr>
          <p:cNvPr id="14" name="Стрелка вправо 13"/>
          <p:cNvSpPr/>
          <p:nvPr/>
        </p:nvSpPr>
        <p:spPr>
          <a:xfrm>
            <a:off x="2267744" y="2132856"/>
            <a:ext cx="792088" cy="1080120"/>
          </a:xfrm>
          <a:prstGeom prst="righ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право 14"/>
          <p:cNvSpPr/>
          <p:nvPr/>
        </p:nvSpPr>
        <p:spPr>
          <a:xfrm rot="1039626">
            <a:off x="2266600" y="3450436"/>
            <a:ext cx="792088" cy="1080120"/>
          </a:xfrm>
          <a:prstGeom prst="righ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право 16"/>
          <p:cNvSpPr/>
          <p:nvPr/>
        </p:nvSpPr>
        <p:spPr>
          <a:xfrm rot="2024033">
            <a:off x="1996919" y="4566118"/>
            <a:ext cx="792088" cy="1080120"/>
          </a:xfrm>
          <a:prstGeom prst="righ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блако 17"/>
          <p:cNvSpPr/>
          <p:nvPr/>
        </p:nvSpPr>
        <p:spPr>
          <a:xfrm>
            <a:off x="2714612" y="357166"/>
            <a:ext cx="4032448" cy="1224136"/>
          </a:xfrm>
          <a:prstGeom prst="cloud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Аренда нестационарных торговых объектов 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(68,6) 90,6%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2" name="Облако 21"/>
          <p:cNvSpPr/>
          <p:nvPr/>
        </p:nvSpPr>
        <p:spPr>
          <a:xfrm>
            <a:off x="3143240" y="1785926"/>
            <a:ext cx="4032448" cy="1428760"/>
          </a:xfrm>
          <a:prstGeom prst="cloud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Доходы от реализации 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имущества  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(0,6)  0,8 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%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3" name="Облако 22"/>
          <p:cNvSpPr/>
          <p:nvPr/>
        </p:nvSpPr>
        <p:spPr>
          <a:xfrm>
            <a:off x="3143240" y="3357562"/>
            <a:ext cx="4099152" cy="2159670"/>
          </a:xfrm>
          <a:prstGeom prst="cloud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Государственная пошлина за совершение нотариальных действий должностными лицами органов местного 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самоуправления (0,8) 1,1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4" name="Облако 23"/>
          <p:cNvSpPr/>
          <p:nvPr/>
        </p:nvSpPr>
        <p:spPr>
          <a:xfrm>
            <a:off x="2401703" y="5517232"/>
            <a:ext cx="4032448" cy="1224136"/>
          </a:xfrm>
          <a:prstGeom prst="cloud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Штрафы 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(5,7)  7,5%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5" name="Стрелка вправо 24"/>
          <p:cNvSpPr/>
          <p:nvPr/>
        </p:nvSpPr>
        <p:spPr>
          <a:xfrm rot="19715686">
            <a:off x="1915079" y="1179993"/>
            <a:ext cx="792088" cy="1080120"/>
          </a:xfrm>
          <a:prstGeom prst="righ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6" name="Рисунок 25" descr="http://cdn.img.ria.ua/photos/ria/tmp_news_common/0/55/5534/5534m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13984" y="4801940"/>
            <a:ext cx="2430016" cy="2056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Горизонтальный свиток 26"/>
          <p:cNvSpPr/>
          <p:nvPr/>
        </p:nvSpPr>
        <p:spPr>
          <a:xfrm>
            <a:off x="7668344" y="332656"/>
            <a:ext cx="1296144" cy="576064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тыс.руб..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ЦЕЛЕВЫЕ ПОСТУПЛЕНИЯ</a:t>
            </a:r>
            <a:endParaRPr lang="ru-RU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2555776" y="1556792"/>
            <a:ext cx="4032448" cy="172819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  <a:t>1. ФЕДЕРАЛЬНЫЕ СРЕДСТВА:</a:t>
            </a:r>
            <a:endParaRPr lang="ru-RU" sz="3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Стрелка вниз 4"/>
          <p:cNvSpPr/>
          <p:nvPr/>
        </p:nvSpPr>
        <p:spPr>
          <a:xfrm rot="991719">
            <a:off x="2427516" y="3060917"/>
            <a:ext cx="648072" cy="1531447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Блок-схема: перфолента 9"/>
          <p:cNvSpPr/>
          <p:nvPr/>
        </p:nvSpPr>
        <p:spPr>
          <a:xfrm>
            <a:off x="214282" y="4500570"/>
            <a:ext cx="2643206" cy="1944216"/>
          </a:xfrm>
          <a:prstGeom prst="flowChartPunchedTap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 </a:t>
            </a:r>
            <a:r>
              <a:rPr lang="ru-RU" sz="2000" dirty="0" smtClean="0"/>
              <a:t>осуществление</a:t>
            </a:r>
            <a:r>
              <a:rPr lang="ru-RU" dirty="0" smtClean="0"/>
              <a:t> первичного воинского учета </a:t>
            </a:r>
            <a:r>
              <a:rPr lang="ru-RU" dirty="0" smtClean="0">
                <a:solidFill>
                  <a:srgbClr val="FFFF00"/>
                </a:solidFill>
              </a:rPr>
              <a:t>(69,9)</a:t>
            </a:r>
            <a:endParaRPr lang="ru-RU" dirty="0">
              <a:solidFill>
                <a:srgbClr val="FFFF00"/>
              </a:solidFill>
            </a:endParaRPr>
          </a:p>
        </p:txBody>
      </p:sp>
      <p:pic>
        <p:nvPicPr>
          <p:cNvPr id="20482" name="Picture 2" descr="http://www.wwww4.com/w1462/86768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0" y="2521341"/>
            <a:ext cx="1510792" cy="2390094"/>
          </a:xfrm>
          <a:prstGeom prst="rect">
            <a:avLst/>
          </a:prstGeom>
          <a:noFill/>
        </p:spPr>
      </p:pic>
      <p:pic>
        <p:nvPicPr>
          <p:cNvPr id="20484" name="Picture 4" descr="http://www.yaruga.belnet.ru/cgi-bin/picture/0203201282919-663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857364"/>
            <a:ext cx="2478699" cy="1859024"/>
          </a:xfrm>
          <a:prstGeom prst="rect">
            <a:avLst/>
          </a:prstGeom>
          <a:noFill/>
        </p:spPr>
      </p:pic>
      <p:sp>
        <p:nvSpPr>
          <p:cNvPr id="15" name="Горизонтальный свиток 14"/>
          <p:cNvSpPr/>
          <p:nvPr/>
        </p:nvSpPr>
        <p:spPr>
          <a:xfrm>
            <a:off x="7596336" y="1484784"/>
            <a:ext cx="1296144" cy="576064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тыс.руб..</a:t>
            </a:r>
            <a:endParaRPr lang="ru-RU" dirty="0"/>
          </a:p>
        </p:txBody>
      </p:sp>
      <p:sp>
        <p:nvSpPr>
          <p:cNvPr id="11" name="Стрелка вниз 10"/>
          <p:cNvSpPr/>
          <p:nvPr/>
        </p:nvSpPr>
        <p:spPr>
          <a:xfrm rot="20145378">
            <a:off x="5308046" y="3238291"/>
            <a:ext cx="822462" cy="1673987"/>
          </a:xfrm>
          <a:prstGeom prst="downArrow">
            <a:avLst>
              <a:gd name="adj1" fmla="val 40801"/>
              <a:gd name="adj2" fmla="val 50000"/>
            </a:avLst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Блок-схема: перфолента 13"/>
          <p:cNvSpPr/>
          <p:nvPr/>
        </p:nvSpPr>
        <p:spPr>
          <a:xfrm flipH="1">
            <a:off x="4572000" y="4652910"/>
            <a:ext cx="2633682" cy="1944216"/>
          </a:xfrm>
          <a:prstGeom prst="flowChartPunchedTap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/>
              <a:t>Межбюджетные трансферты, передаваемые бюджетам на государственную поддержку лучших работников муниципальных учреждений культуры, находящихся на территориях сельских поселений</a:t>
            </a:r>
            <a:r>
              <a:rPr lang="ru-RU" dirty="0" smtClean="0">
                <a:solidFill>
                  <a:srgbClr val="FFFF00"/>
                </a:solidFill>
              </a:rPr>
              <a:t>(50,0)</a:t>
            </a:r>
            <a:endParaRPr lang="ru-RU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2411760" y="260648"/>
            <a:ext cx="4032448" cy="1728192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  <a:t>2.  ОБЛАСТНЫЕ СРЕДСТВА:</a:t>
            </a:r>
            <a:endParaRPr lang="ru-RU" sz="3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Стрелка вниз 5"/>
          <p:cNvSpPr/>
          <p:nvPr/>
        </p:nvSpPr>
        <p:spPr>
          <a:xfrm>
            <a:off x="1785918" y="1044412"/>
            <a:ext cx="642942" cy="1152128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Блок-схема: перфолента 6"/>
          <p:cNvSpPr/>
          <p:nvPr/>
        </p:nvSpPr>
        <p:spPr>
          <a:xfrm>
            <a:off x="214282" y="2216669"/>
            <a:ext cx="2857521" cy="2508475"/>
          </a:xfrm>
          <a:prstGeom prst="flowChartPunchedTap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</a:t>
            </a:r>
            <a:r>
              <a:rPr lang="ru-RU" sz="1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1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мероприятия </a:t>
            </a:r>
            <a:r>
              <a:rPr lang="ru-RU" sz="1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по переселению граждан из многоквартирного аварийного жилищного фонда, признанного непригодным для проживания, аварийным и подлежащим сносу или </a:t>
            </a:r>
            <a:r>
              <a:rPr lang="ru-RU" sz="1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реконструкции 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(1860,9)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8" name="Блок-схема: перфолента 7"/>
          <p:cNvSpPr/>
          <p:nvPr/>
        </p:nvSpPr>
        <p:spPr>
          <a:xfrm>
            <a:off x="6429388" y="2643182"/>
            <a:ext cx="2308246" cy="1512168"/>
          </a:xfrm>
          <a:prstGeom prst="flowChartPunchedTap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на повышение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/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 работникам культуры 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(62,7)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14282" y="5075602"/>
            <a:ext cx="2520280" cy="1674586"/>
          </a:xfrm>
          <a:prstGeom prst="rect">
            <a:avLst/>
          </a:prstGeom>
          <a:noFill/>
        </p:spPr>
      </p:pic>
      <p:pic>
        <p:nvPicPr>
          <p:cNvPr id="19460" name="Picture 4" descr="http://img.rufox.ru/files/big2/56059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8184" y="4941168"/>
            <a:ext cx="2678542" cy="1916832"/>
          </a:xfrm>
          <a:prstGeom prst="rect">
            <a:avLst/>
          </a:prstGeom>
          <a:noFill/>
        </p:spPr>
      </p:pic>
      <p:sp>
        <p:nvSpPr>
          <p:cNvPr id="11" name="Горизонтальный свиток 10"/>
          <p:cNvSpPr/>
          <p:nvPr/>
        </p:nvSpPr>
        <p:spPr>
          <a:xfrm>
            <a:off x="7668344" y="332656"/>
            <a:ext cx="1296144" cy="576064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тыс.руб..</a:t>
            </a:r>
            <a:endParaRPr lang="ru-RU" dirty="0"/>
          </a:p>
        </p:txBody>
      </p:sp>
      <p:sp>
        <p:nvSpPr>
          <p:cNvPr id="12" name="Стрелка вниз 11"/>
          <p:cNvSpPr/>
          <p:nvPr/>
        </p:nvSpPr>
        <p:spPr>
          <a:xfrm rot="20593861">
            <a:off x="6510372" y="1640605"/>
            <a:ext cx="648072" cy="1152128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3214678" y="5500702"/>
            <a:ext cx="292895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на составление протоколов об административных правонарушениях </a:t>
            </a:r>
            <a:r>
              <a:rPr lang="ru-RU" dirty="0" smtClean="0">
                <a:solidFill>
                  <a:srgbClr val="FFFF00"/>
                </a:solidFill>
              </a:rPr>
              <a:t>(0,2) 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16" name="Стрелка вниз 15"/>
          <p:cNvSpPr/>
          <p:nvPr/>
        </p:nvSpPr>
        <p:spPr>
          <a:xfrm>
            <a:off x="4036215" y="1988840"/>
            <a:ext cx="642942" cy="3286148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Блок-схема: перфолента 16"/>
          <p:cNvSpPr/>
          <p:nvPr/>
        </p:nvSpPr>
        <p:spPr>
          <a:xfrm>
            <a:off x="3286116" y="5000636"/>
            <a:ext cx="2786082" cy="1857364"/>
          </a:xfrm>
          <a:prstGeom prst="flowChartPunchedTap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на составление протоколов об административных правонарушениях (0,2) </a:t>
            </a:r>
            <a:endParaRPr lang="ru-RU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2771800" y="2357430"/>
            <a:ext cx="3312368" cy="2007674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СТРУКТУРА РАСХОДОВ БЮДЖЕТА </a:t>
            </a:r>
            <a:r>
              <a:rPr lang="ru-RU" sz="2800" dirty="0" smtClean="0"/>
              <a:t>(10344,6)</a:t>
            </a:r>
            <a:endParaRPr lang="ru-RU" sz="2800" dirty="0"/>
          </a:p>
        </p:txBody>
      </p:sp>
      <p:sp>
        <p:nvSpPr>
          <p:cNvPr id="3" name="Стрелка вверх 2"/>
          <p:cNvSpPr/>
          <p:nvPr/>
        </p:nvSpPr>
        <p:spPr>
          <a:xfrm rot="18100719">
            <a:off x="1946118" y="2100070"/>
            <a:ext cx="864096" cy="1080120"/>
          </a:xfrm>
          <a:prstGeom prst="upArrow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трелка вверх 3"/>
          <p:cNvSpPr/>
          <p:nvPr/>
        </p:nvSpPr>
        <p:spPr>
          <a:xfrm rot="20704764">
            <a:off x="3112312" y="1145770"/>
            <a:ext cx="864096" cy="1080120"/>
          </a:xfrm>
          <a:prstGeom prst="upArrow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верх 4"/>
          <p:cNvSpPr/>
          <p:nvPr/>
        </p:nvSpPr>
        <p:spPr>
          <a:xfrm rot="9555819">
            <a:off x="5567299" y="3947106"/>
            <a:ext cx="864096" cy="1080120"/>
          </a:xfrm>
          <a:prstGeom prst="upArrow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верх 5"/>
          <p:cNvSpPr/>
          <p:nvPr/>
        </p:nvSpPr>
        <p:spPr>
          <a:xfrm rot="6604972">
            <a:off x="6222879" y="3002735"/>
            <a:ext cx="864096" cy="1080120"/>
          </a:xfrm>
          <a:prstGeom prst="upArrow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верх 6"/>
          <p:cNvSpPr/>
          <p:nvPr/>
        </p:nvSpPr>
        <p:spPr>
          <a:xfrm rot="988110">
            <a:off x="4564501" y="1386185"/>
            <a:ext cx="864096" cy="1080120"/>
          </a:xfrm>
          <a:prstGeom prst="upArrow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верх 7"/>
          <p:cNvSpPr/>
          <p:nvPr/>
        </p:nvSpPr>
        <p:spPr>
          <a:xfrm rot="2731456">
            <a:off x="5567300" y="1724855"/>
            <a:ext cx="864096" cy="1080120"/>
          </a:xfrm>
          <a:prstGeom prst="upArrow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верх 8"/>
          <p:cNvSpPr/>
          <p:nvPr/>
        </p:nvSpPr>
        <p:spPr>
          <a:xfrm rot="11454788">
            <a:off x="3954870" y="4437133"/>
            <a:ext cx="864096" cy="1080120"/>
          </a:xfrm>
          <a:prstGeom prst="upArrow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верх 9"/>
          <p:cNvSpPr/>
          <p:nvPr/>
        </p:nvSpPr>
        <p:spPr>
          <a:xfrm rot="14576153">
            <a:off x="2632606" y="4072772"/>
            <a:ext cx="864096" cy="1080120"/>
          </a:xfrm>
          <a:prstGeom prst="upArrow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7-конечная звезда 10"/>
          <p:cNvSpPr/>
          <p:nvPr/>
        </p:nvSpPr>
        <p:spPr>
          <a:xfrm>
            <a:off x="4286248" y="0"/>
            <a:ext cx="1944216" cy="1656184"/>
          </a:xfrm>
          <a:prstGeom prst="star7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НАЦИОНАЛЬНАЯ </a:t>
            </a:r>
            <a:r>
              <a:rPr lang="ru-RU" sz="1600" dirty="0" smtClean="0">
                <a:solidFill>
                  <a:schemeClr val="tx1"/>
                </a:solidFill>
              </a:rPr>
              <a:t>ОБОРОНА(69,9)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2" name="7-конечная звезда 11"/>
          <p:cNvSpPr/>
          <p:nvPr/>
        </p:nvSpPr>
        <p:spPr>
          <a:xfrm>
            <a:off x="6876256" y="2951571"/>
            <a:ext cx="2267744" cy="2061605"/>
          </a:xfrm>
          <a:prstGeom prst="star7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НАЦИОНАЛЬ- НАЯ ЭКОНОМИКА </a:t>
            </a:r>
            <a:r>
              <a:rPr lang="ru-RU" sz="1200" dirty="0" smtClean="0">
                <a:solidFill>
                  <a:schemeClr val="tx1"/>
                </a:solidFill>
              </a:rPr>
              <a:t>(754,1)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13" name="7-конечная звезда 12"/>
          <p:cNvSpPr/>
          <p:nvPr/>
        </p:nvSpPr>
        <p:spPr>
          <a:xfrm>
            <a:off x="6372200" y="620689"/>
            <a:ext cx="2232248" cy="2019442"/>
          </a:xfrm>
          <a:prstGeom prst="star7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dirty="0" smtClean="0">
                <a:solidFill>
                  <a:schemeClr val="tx1"/>
                </a:solidFill>
              </a:rPr>
              <a:t>НАЦИОНАЛЬНАЯ БЕЗОПАСНОСТЬ И ПРАВООХРАНИТЕЛЬНАЯ ДЕЯТЕЛЬНОСТЬ </a:t>
            </a:r>
            <a:r>
              <a:rPr lang="ru-RU" sz="1050" dirty="0" smtClean="0">
                <a:solidFill>
                  <a:schemeClr val="tx1"/>
                </a:solidFill>
              </a:rPr>
              <a:t>(131,4)</a:t>
            </a:r>
            <a:endParaRPr lang="ru-RU" sz="1050" dirty="0">
              <a:solidFill>
                <a:schemeClr val="tx1"/>
              </a:solidFill>
            </a:endParaRPr>
          </a:p>
        </p:txBody>
      </p:sp>
      <p:sp>
        <p:nvSpPr>
          <p:cNvPr id="14" name="7-конечная звезда 13"/>
          <p:cNvSpPr/>
          <p:nvPr/>
        </p:nvSpPr>
        <p:spPr>
          <a:xfrm>
            <a:off x="5751299" y="4761925"/>
            <a:ext cx="1872208" cy="1772816"/>
          </a:xfrm>
          <a:prstGeom prst="star7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ЖИЛИЩНО-КОММУНАЛЬНОЕ ХОЗЯЙСТВО </a:t>
            </a:r>
            <a:r>
              <a:rPr lang="ru-RU" sz="1200" dirty="0" smtClean="0">
                <a:solidFill>
                  <a:schemeClr val="tx1"/>
                </a:solidFill>
              </a:rPr>
              <a:t>(1334,3)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15" name="7-конечная звезда 14"/>
          <p:cNvSpPr/>
          <p:nvPr/>
        </p:nvSpPr>
        <p:spPr>
          <a:xfrm rot="20678220">
            <a:off x="3034548" y="5409843"/>
            <a:ext cx="2190153" cy="1426937"/>
          </a:xfrm>
          <a:prstGeom prst="star7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КУЛЬТУРА  (3522,7)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6" name="7-конечная звезда 15"/>
          <p:cNvSpPr/>
          <p:nvPr/>
        </p:nvSpPr>
        <p:spPr>
          <a:xfrm>
            <a:off x="521803" y="4824417"/>
            <a:ext cx="2339752" cy="1728192"/>
          </a:xfrm>
          <a:prstGeom prst="star7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СОЦИАЛЬНАЯ ПОЛИТИКА </a:t>
            </a:r>
            <a:r>
              <a:rPr lang="ru-RU" sz="1400" dirty="0" smtClean="0">
                <a:solidFill>
                  <a:schemeClr val="tx1"/>
                </a:solidFill>
              </a:rPr>
              <a:t>(1300,0)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7" name="7-конечная звезда 16"/>
          <p:cNvSpPr/>
          <p:nvPr/>
        </p:nvSpPr>
        <p:spPr>
          <a:xfrm>
            <a:off x="-62637" y="908720"/>
            <a:ext cx="2449791" cy="2134810"/>
          </a:xfrm>
          <a:prstGeom prst="star7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</a:rPr>
              <a:t>Обслуживание государственного и муниципального </a:t>
            </a:r>
            <a:r>
              <a:rPr lang="ru-RU" sz="1400" dirty="0" smtClean="0">
                <a:solidFill>
                  <a:schemeClr val="tx1"/>
                </a:solidFill>
              </a:rPr>
              <a:t>долга (0,1)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8" name="7-конечная звезда 17"/>
          <p:cNvSpPr/>
          <p:nvPr/>
        </p:nvSpPr>
        <p:spPr>
          <a:xfrm>
            <a:off x="1785918" y="0"/>
            <a:ext cx="1944216" cy="1643050"/>
          </a:xfrm>
          <a:prstGeom prst="star7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ОБЩЕГОСУДАРСТВЕННЫЕ ВОПРОСЫ </a:t>
            </a:r>
            <a:r>
              <a:rPr lang="ru-RU" sz="1400" dirty="0" smtClean="0">
                <a:solidFill>
                  <a:schemeClr val="tx1"/>
                </a:solidFill>
              </a:rPr>
              <a:t>(3222,9)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9" name="Горизонтальный свиток 18"/>
          <p:cNvSpPr/>
          <p:nvPr/>
        </p:nvSpPr>
        <p:spPr>
          <a:xfrm>
            <a:off x="7668344" y="332656"/>
            <a:ext cx="1296144" cy="576064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тыс.руб..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6237" y="3291421"/>
            <a:ext cx="1195387" cy="1017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79" y="3043530"/>
            <a:ext cx="2043113" cy="182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>
            <a:normAutofit fontScale="90000"/>
          </a:bodyPr>
          <a:lstStyle/>
          <a:p>
            <a:r>
              <a:rPr lang="ru-RU" dirty="0"/>
              <a:t>Муниципальные программы </a:t>
            </a:r>
            <a:r>
              <a:rPr lang="ru-RU" dirty="0" err="1"/>
              <a:t>Углегорского</a:t>
            </a:r>
            <a:r>
              <a:rPr lang="ru-RU" dirty="0"/>
              <a:t> сельского поселения</a:t>
            </a: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323528" y="1628800"/>
            <a:ext cx="8363272" cy="4497363"/>
          </a:xfrm>
          <a:gradFill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lin ang="5400000" scaled="0"/>
          </a:gradFill>
        </p:spPr>
        <p:txBody>
          <a:bodyPr>
            <a:normAutofit fontScale="92500"/>
          </a:bodyPr>
          <a:lstStyle/>
          <a:p>
            <a:r>
              <a:rPr lang="ru-RU" dirty="0"/>
              <a:t> На территории </a:t>
            </a:r>
            <a:r>
              <a:rPr lang="ru-RU" dirty="0" err="1"/>
              <a:t>Углегорского</a:t>
            </a:r>
            <a:r>
              <a:rPr lang="ru-RU" dirty="0"/>
              <a:t> сельского </a:t>
            </a:r>
            <a:r>
              <a:rPr lang="ru-RU" dirty="0" smtClean="0"/>
              <a:t>поселения в 2016 году  </a:t>
            </a:r>
            <a:r>
              <a:rPr lang="ru-RU" dirty="0"/>
              <a:t>действовало 7 </a:t>
            </a:r>
            <a:r>
              <a:rPr lang="ru-RU" dirty="0" smtClean="0"/>
              <a:t>муниципальных программ,  исполнение </a:t>
            </a:r>
            <a:r>
              <a:rPr lang="ru-RU" dirty="0"/>
              <a:t>по ним составило </a:t>
            </a:r>
            <a:r>
              <a:rPr lang="ru-RU" dirty="0" smtClean="0"/>
              <a:t>7 091,6 руб</a:t>
            </a:r>
            <a:r>
              <a:rPr lang="ru-RU" dirty="0"/>
              <a:t>., что составило </a:t>
            </a:r>
            <a:r>
              <a:rPr lang="ru-RU" dirty="0" smtClean="0"/>
              <a:t>99,98%  </a:t>
            </a:r>
            <a:r>
              <a:rPr lang="ru-RU" dirty="0"/>
              <a:t>от общих расходов бюджета поселения.</a:t>
            </a:r>
          </a:p>
          <a:p>
            <a:pPr algn="just"/>
            <a:r>
              <a:rPr lang="ru-RU" dirty="0"/>
              <a:t>      Выполнение этих программ осуществлялось в соответствии с планом социально-экономического развития на 2014-2020 годы.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603</TotalTime>
  <Words>383</Words>
  <Application>Microsoft Office PowerPoint</Application>
  <PresentationFormat>Экран (4:3)</PresentationFormat>
  <Paragraphs>55</Paragraphs>
  <Slides>11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Исполнение бюджета  Углегорского сельского поселения за 2016 год</vt:lpstr>
      <vt:lpstr>ФАКТИЧЕСКОЕ ИСПОЛНЕНИЕ БЮДЖЕТА за 2016 год</vt:lpstr>
      <vt:lpstr>ДОХОДНАЯ ЧАСТЬ</vt:lpstr>
      <vt:lpstr>Презентация PowerPoint</vt:lpstr>
      <vt:lpstr>Презентация PowerPoint</vt:lpstr>
      <vt:lpstr>ЦЕЛЕВЫЕ ПОСТУПЛЕНИЯ</vt:lpstr>
      <vt:lpstr>Презентация PowerPoint</vt:lpstr>
      <vt:lpstr>Презентация PowerPoint</vt:lpstr>
      <vt:lpstr>Муниципальные программы Углегорского сельского поселения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Исполнение бюджета  Грушево-Дубовского сельского поселения за 2013 год</dc:title>
  <dc:creator>df</dc:creator>
  <cp:lastModifiedBy>df</cp:lastModifiedBy>
  <cp:revision>63</cp:revision>
  <dcterms:modified xsi:type="dcterms:W3CDTF">2017-04-24T19:02:10Z</dcterms:modified>
</cp:coreProperties>
</file>