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305" r:id="rId3"/>
    <p:sldId id="306" r:id="rId4"/>
    <p:sldId id="257" r:id="rId5"/>
    <p:sldId id="258" r:id="rId6"/>
    <p:sldId id="259" r:id="rId7"/>
    <p:sldId id="260" r:id="rId8"/>
    <p:sldId id="261" r:id="rId9"/>
    <p:sldId id="308" r:id="rId10"/>
    <p:sldId id="30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C513-F8CE-44A6-BC8A-E34CC599A52B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6D9A9D6-9D24-42AE-BA2E-020D072AD4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B0CB-5760-4664-8D09-61C692823A03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66425-600F-48C8-BD2D-A9BDF2C898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A32D-02B6-4127-B039-B40EDF0D40DA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7D856-7C2B-4563-815A-096A367760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E627-0029-40D2-ACBE-C6101990B6A6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E73D329-50F4-4497-BEB6-4F90860030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BC6C-15CD-4F38-AD2C-5F585A87309A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443C-BF9B-4514-87DB-B2CBC0CF6C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D7BC-9102-4A6D-A7CC-7CF010A21427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8FA3-328F-480F-964D-975BC159C3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9AE2-BC0F-4E8F-BE34-508AEED8659C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0828643-B5E6-4AA4-A5BE-1E062AC6A8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16E0-1C37-4D59-9EA1-A0B8FB9D9572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D3E4-2E33-40A9-8C4E-618DB60A68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C5F4-F899-4156-BC7F-A446951B2E5A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BB0E-A307-4190-BF9F-D638A99A0C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9C13-CE82-482F-B8B1-F93342CAB3A0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2E0AC-2A43-4B33-BCFB-7304ECD9F5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6F20-5126-40B4-9AEF-971D8407CF3A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43489-6FF4-4B1F-8D4B-FFC786CD51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7E27EB4-DCB2-400E-B7DC-3518D699B1E7}" type="datetimeFigureOut">
              <a:rPr lang="ru-RU"/>
              <a:pPr>
                <a:defRPr/>
              </a:pPr>
              <a:t>12.07.2017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1CF071A-8B28-4B44-B0E8-0A83A5B5FE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09" r:id="rId4"/>
    <p:sldLayoutId id="2147483813" r:id="rId5"/>
    <p:sldLayoutId id="2147483808" r:id="rId6"/>
    <p:sldLayoutId id="2147483814" r:id="rId7"/>
    <p:sldLayoutId id="2147483815" r:id="rId8"/>
    <p:sldLayoutId id="2147483816" r:id="rId9"/>
    <p:sldLayoutId id="2147483807" r:id="rId10"/>
    <p:sldLayoutId id="2147483817" r:id="rId11"/>
  </p:sldLayoutIdLst>
  <p:transition spd="slow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4" name="Рисунок 3" descr="главная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0063" y="2500313"/>
            <a:ext cx="83581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C00000"/>
                </a:solidFill>
              </a:rPr>
              <a:t>«Об исполнении бюджета </a:t>
            </a:r>
            <a:r>
              <a:rPr lang="ru-RU" altLang="ru-RU" sz="3600" dirty="0" err="1" smtClean="0">
                <a:solidFill>
                  <a:srgbClr val="C00000"/>
                </a:solidFill>
              </a:rPr>
              <a:t>Углегорского</a:t>
            </a:r>
            <a:r>
              <a:rPr lang="ru-RU" altLang="ru-RU" sz="3600" dirty="0" smtClean="0">
                <a:solidFill>
                  <a:srgbClr val="C00000"/>
                </a:solidFill>
              </a:rPr>
              <a:t> </a:t>
            </a:r>
            <a:r>
              <a:rPr lang="ru-RU" altLang="ru-RU" sz="3600" dirty="0">
                <a:solidFill>
                  <a:srgbClr val="C00000"/>
                </a:solidFill>
              </a:rPr>
              <a:t>сельского поселения </a:t>
            </a:r>
            <a:r>
              <a:rPr lang="ru-RU" altLang="ru-RU" sz="3600" dirty="0" smtClean="0">
                <a:solidFill>
                  <a:srgbClr val="C00000"/>
                </a:solidFill>
              </a:rPr>
              <a:t>Тацинского района </a:t>
            </a:r>
            <a:r>
              <a:rPr lang="ru-RU" altLang="ru-RU" sz="3600" dirty="0">
                <a:solidFill>
                  <a:srgbClr val="C00000"/>
                </a:solidFill>
              </a:rPr>
              <a:t>за </a:t>
            </a:r>
            <a:r>
              <a:rPr lang="ru-RU" altLang="ru-RU" sz="3600" dirty="0" smtClean="0">
                <a:solidFill>
                  <a:srgbClr val="C00000"/>
                </a:solidFill>
              </a:rPr>
              <a:t>1-полугодие 2017 года»</a:t>
            </a:r>
            <a:endParaRPr lang="ru-RU" altLang="ru-RU" sz="3600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8064896" cy="208823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19621"/>
            <a:ext cx="4680520" cy="40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7655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Доход бюджета сельского поселения </a:t>
            </a:r>
            <a:br>
              <a:rPr lang="ru-RU" sz="2800" dirty="0" smtClean="0"/>
            </a:br>
            <a:r>
              <a:rPr lang="ru-RU" sz="2800" dirty="0" smtClean="0"/>
              <a:t>за 1-полугодие 2017 года</a:t>
            </a:r>
            <a:endParaRPr lang="ru-RU" sz="2800" dirty="0"/>
          </a:p>
        </p:txBody>
      </p:sp>
      <p:graphicFrame>
        <p:nvGraphicFramePr>
          <p:cNvPr id="11347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218200"/>
              </p:ext>
            </p:extLst>
          </p:nvPr>
        </p:nvGraphicFramePr>
        <p:xfrm>
          <a:off x="467545" y="1484313"/>
          <a:ext cx="8095431" cy="5284471"/>
        </p:xfrm>
        <a:graphic>
          <a:graphicData uri="http://schemas.openxmlformats.org/drawingml/2006/table">
            <a:tbl>
              <a:tblPr/>
              <a:tblGrid>
                <a:gridCol w="4104455"/>
                <a:gridCol w="1295401"/>
                <a:gridCol w="1368895"/>
                <a:gridCol w="1326680"/>
              </a:tblGrid>
              <a:tr h="957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на 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 учетом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изменений)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за 1-полугоди 2017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59670" marR="596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8329,9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3822,9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них: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1173,9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496,8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42,3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7156,0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3326,1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субвенция бюджету поселения на осуществление первичного воинского учета на территориях, где отсутствуют военные комиссариаты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46,2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прочие субвенции бюджетам поселений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иные межбюджетные трансферты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2191,8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899,9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41,1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дотация на выравнивание бюджетной обеспеченности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4894,7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2394,0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48,9</a:t>
                      </a:r>
                    </a:p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Расходы,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8665,9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4032,8</a:t>
                      </a:r>
                    </a:p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Дефицит (-), профицит (+)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-336,0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-209,9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44" name="Rectangle 1"/>
          <p:cNvSpPr>
            <a:spLocks noChangeArrowheads="1"/>
          </p:cNvSpPr>
          <p:nvPr/>
        </p:nvSpPr>
        <p:spPr bwMode="auto">
          <a:xfrm>
            <a:off x="4716463" y="1077913"/>
            <a:ext cx="572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just"/>
            <a:r>
              <a:rPr lang="ru-RU" altLang="ru-RU" sz="1400" dirty="0">
                <a:ea typeface="Times New Roman" pitchFamily="18" charset="0"/>
              </a:rPr>
              <a:t>             </a:t>
            </a:r>
            <a:r>
              <a:rPr lang="ru-RU" altLang="ru-RU" sz="1400" dirty="0" smtClean="0">
                <a:ea typeface="Times New Roman" pitchFamily="18" charset="0"/>
              </a:rPr>
              <a:t>                                                </a:t>
            </a:r>
            <a:r>
              <a:rPr lang="ru-RU" altLang="ru-RU" sz="1400" dirty="0">
                <a:ea typeface="Times New Roman" pitchFamily="18" charset="0"/>
              </a:rPr>
              <a:t>тыс. рублей                                     	</a:t>
            </a:r>
            <a:endParaRPr lang="ru-RU" altLang="ru-RU" dirty="0">
              <a:ea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/>
              <a:t>Расходы бюджета сельского поселения </a:t>
            </a:r>
            <a:br>
              <a:rPr lang="ru-RU" sz="3100" dirty="0" smtClean="0"/>
            </a:br>
            <a:r>
              <a:rPr lang="ru-RU" sz="3100" dirty="0" smtClean="0"/>
              <a:t>за 1-полугодие 2017 года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932041" y="1628799"/>
            <a:ext cx="4059560" cy="446402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altLang="ru-RU" dirty="0" smtClean="0"/>
              <a:t>Общий объем расходов бюджета сельского поселения за 1- полугодие 2017  года  составили          4 032,8 тыс. рублей или 46,5 % к годовому плану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3744416" cy="448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554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Общегосударственные вопросы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268760"/>
            <a:ext cx="5328592" cy="50405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3000" dirty="0" smtClean="0"/>
              <a:t>   </a:t>
            </a:r>
            <a:r>
              <a:rPr lang="ru-RU" sz="2000" b="1" dirty="0" smtClean="0">
                <a:cs typeface="Aharoni" pitchFamily="2" charset="-79"/>
              </a:rPr>
              <a:t>Расходы по разделу «Общегосударственные вопросы» за 1-полугодие 2017 года составили 1 153,5 тыс. рублей или 28,6 процента расходов бюджета текущего года. </a:t>
            </a:r>
            <a:endParaRPr lang="ru-RU" sz="2000" b="1" dirty="0" smtClean="0">
              <a:cs typeface="Aharoni" pitchFamily="2" charset="-79"/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ru-RU" sz="2000" b="1" dirty="0">
              <a:cs typeface="Aharoni" pitchFamily="2" charset="-79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000" b="1" dirty="0" smtClean="0">
                <a:cs typeface="Aharoni" pitchFamily="2" charset="-79"/>
              </a:rPr>
              <a:t>     </a:t>
            </a:r>
            <a:r>
              <a:rPr lang="ru-RU" sz="2000" dirty="0" smtClean="0">
                <a:cs typeface="Aharoni" pitchFamily="2" charset="-79"/>
              </a:rPr>
              <a:t>По </a:t>
            </a:r>
            <a:r>
              <a:rPr lang="ru-RU" sz="2000" dirty="0" smtClean="0">
                <a:cs typeface="Aharoni" pitchFamily="2" charset="-79"/>
              </a:rPr>
              <a:t>данному разделу учтены расходы по обеспечению деятельности аппарата Администрации сельского </a:t>
            </a:r>
            <a:r>
              <a:rPr lang="ru-RU" sz="2000" dirty="0" smtClean="0">
                <a:cs typeface="Aharoni" pitchFamily="2" charset="-79"/>
              </a:rPr>
              <a:t>поселения – 1077,4 тыс. рублей, </a:t>
            </a:r>
            <a:r>
              <a:rPr lang="ru-RU" sz="2000" dirty="0" smtClean="0">
                <a:cs typeface="Aharoni" pitchFamily="2" charset="-79"/>
              </a:rPr>
              <a:t>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sz="2000" dirty="0" smtClean="0">
                <a:cs typeface="Aharoni" pitchFamily="2" charset="-79"/>
              </a:rPr>
              <a:t>надзора – 11,7 тыс. рублей, </a:t>
            </a:r>
            <a:r>
              <a:rPr lang="ru-RU" sz="2000" dirty="0" smtClean="0">
                <a:cs typeface="Aharoni" pitchFamily="2" charset="-79"/>
              </a:rPr>
              <a:t>другие общегосударственные </a:t>
            </a:r>
            <a:r>
              <a:rPr lang="ru-RU" sz="2000" dirty="0" smtClean="0">
                <a:cs typeface="Aharoni" pitchFamily="2" charset="-79"/>
              </a:rPr>
              <a:t>вопросы – 64,4 тыс. рублей</a:t>
            </a:r>
            <a:endParaRPr lang="ru-RU" sz="2000" dirty="0" smtClean="0">
              <a:cs typeface="Aharoni" pitchFamily="2" charset="-79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dirty="0" smtClean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57184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Национальная оборона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b="1" dirty="0" smtClean="0"/>
              <a:t>   Расходы по разделу «Национальная оборона» за 1-полугодие 2017 года составили 29,4 тыс. рублей </a:t>
            </a:r>
            <a:r>
              <a:rPr lang="ru-RU" altLang="ru-RU" b="1" dirty="0" smtClean="0"/>
              <a:t>   при плане  </a:t>
            </a:r>
            <a:r>
              <a:rPr lang="ru-RU" altLang="ru-RU" b="1" dirty="0" smtClean="0"/>
              <a:t>69,3 </a:t>
            </a:r>
            <a:r>
              <a:rPr lang="ru-RU" altLang="ru-RU" b="1" dirty="0" smtClean="0"/>
              <a:t>  тыс</a:t>
            </a:r>
            <a:r>
              <a:rPr lang="ru-RU" altLang="ru-RU" b="1" dirty="0" smtClean="0"/>
              <a:t>. рублей на 2017 год.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/>
              <a:t>   Средства выделены субъектом Российской Федерации на осуществление полномочий по первичному воинскому учету, на территориях где отсутствуют военные комиссариаты.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6116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/>
              <a:t>Бюджетные </a:t>
            </a:r>
            <a:r>
              <a:rPr lang="ru-RU" sz="2400" b="1" dirty="0" smtClean="0"/>
              <a:t>ассигнования по данному разделу за 1-полугидие 2017 года составили 20,5 тыс. рублей</a:t>
            </a:r>
            <a:r>
              <a:rPr lang="ru-RU" sz="2400" b="1" dirty="0" smtClean="0"/>
              <a:t>.</a:t>
            </a:r>
          </a:p>
          <a:p>
            <a:pPr marL="0" indent="0" algn="just">
              <a:buFont typeface="Wingdings 2" pitchFamily="18" charset="2"/>
              <a:buNone/>
            </a:pPr>
            <a:endParaRPr lang="ru-RU" sz="2400" dirty="0" smtClean="0"/>
          </a:p>
          <a:p>
            <a:pPr marL="0" indent="0" algn="just">
              <a:buFont typeface="Wingdings 2" pitchFamily="18" charset="2"/>
              <a:buNone/>
            </a:pPr>
            <a:r>
              <a:rPr lang="ru-RU" sz="2400" dirty="0" smtClean="0"/>
              <a:t>Бюджетные ассигнования были использованы  на:</a:t>
            </a:r>
          </a:p>
          <a:p>
            <a:pPr marL="0" indent="0" algn="just">
              <a:buNone/>
            </a:pPr>
            <a:r>
              <a:rPr lang="ru-RU" sz="2400" dirty="0" smtClean="0"/>
              <a:t>- согласно соглашения о передаче полномочий защиту населения и территории от чрезвычайных ситуаций природного и техногенного характера, гражданская оборона на территории поселения и другие вопросы в области национальной безопасности и правоохранительной деятельности- 5,1 тыс. руб.</a:t>
            </a:r>
          </a:p>
          <a:p>
            <a:pPr marL="0" indent="0" algn="just">
              <a:buNone/>
            </a:pPr>
            <a:r>
              <a:rPr lang="ru-RU" sz="2400" dirty="0" smtClean="0"/>
              <a:t>- приобретение ранцевых огнетушителей для обеспечения мер пожарной безопасности- 15,4 тыс. руб.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77" y="0"/>
            <a:ext cx="8686800" cy="5222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национальная экономика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937125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800" b="1" dirty="0" smtClean="0"/>
              <a:t>Утвержденные бюджетные ассигнования по данному разделу на 2017 год составляют 311,4  тыс. рублей.</a:t>
            </a:r>
          </a:p>
          <a:p>
            <a:pPr marL="0" indent="0">
              <a:buFont typeface="Wingdings 2" pitchFamily="18" charset="2"/>
              <a:buNone/>
            </a:pPr>
            <a:endParaRPr lang="ru-RU" sz="2400" dirty="0" smtClean="0"/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/>
              <a:t>Бюджетные ассигнования будут  использованы  на:</a:t>
            </a:r>
          </a:p>
          <a:p>
            <a:pPr marL="0" indent="0"/>
            <a:r>
              <a:rPr lang="ru-RU" sz="2400" dirty="0" smtClean="0"/>
              <a:t>- соглашение </a:t>
            </a:r>
            <a:r>
              <a:rPr lang="ru-RU" sz="2400" dirty="0"/>
              <a:t>о передаче полномочий </a:t>
            </a:r>
            <a:r>
              <a:rPr lang="ru-RU" sz="2400" dirty="0" smtClean="0"/>
              <a:t>Администрации Тацинского района на </a:t>
            </a:r>
            <a:r>
              <a:rPr lang="ru-RU" sz="2400" dirty="0"/>
              <a:t>дорожную деятельность в отношении автомобильных дорог местного значения в границах </a:t>
            </a:r>
            <a:r>
              <a:rPr lang="ru-RU" sz="2400" dirty="0" smtClean="0"/>
              <a:t>населенных </a:t>
            </a:r>
            <a:r>
              <a:rPr lang="ru-RU" sz="2400" dirty="0"/>
              <a:t>пунктов поселений </a:t>
            </a:r>
            <a:endParaRPr lang="ru-RU" altLang="ru-RU" sz="1800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Жилищно-коммунальное хозяйство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4162"/>
            <a:ext cx="8668072" cy="504318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Бюджетные ассигнования по данному разделу за  1-полугодие 2017 года составили 403,2  тыс. рублей.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/>
              <a:t>Бюджетные ассигнования были использованы  на:</a:t>
            </a:r>
          </a:p>
          <a:p>
            <a:pPr marL="0" indent="0"/>
            <a:r>
              <a:rPr lang="ru-RU" sz="1800" dirty="0" smtClean="0"/>
              <a:t>– расходы на уплату взносов на капитальный ремонт многоквартирных домов находящихся в собственности </a:t>
            </a:r>
            <a:r>
              <a:rPr lang="ru-RU" sz="1800" dirty="0" err="1" smtClean="0"/>
              <a:t>Углегорского</a:t>
            </a:r>
            <a:r>
              <a:rPr lang="ru-RU" sz="1800" dirty="0" smtClean="0"/>
              <a:t> сельского поселения  </a:t>
            </a:r>
            <a:r>
              <a:rPr lang="ru-RU" sz="1800" b="1" dirty="0" smtClean="0"/>
              <a:t>12,4</a:t>
            </a:r>
            <a:r>
              <a:rPr lang="ru-RU" sz="1800" dirty="0" smtClean="0"/>
              <a:t>  тыс. рублей; </a:t>
            </a:r>
          </a:p>
          <a:p>
            <a:pPr marL="0" indent="0"/>
            <a:r>
              <a:rPr lang="ru-RU" sz="1800" dirty="0" smtClean="0"/>
              <a:t> </a:t>
            </a:r>
            <a:r>
              <a:rPr lang="ru-RU" sz="1800" dirty="0" smtClean="0"/>
              <a:t>-на с</a:t>
            </a:r>
            <a:r>
              <a:rPr lang="ru-RU" sz="1800" dirty="0" smtClean="0"/>
              <a:t>одержание </a:t>
            </a:r>
            <a:r>
              <a:rPr lang="ru-RU" sz="1800" dirty="0"/>
              <a:t>сетей наружного  уличного освещения поселения освоены средства в сумме </a:t>
            </a:r>
            <a:r>
              <a:rPr lang="ru-RU" sz="1800" b="1" dirty="0"/>
              <a:t>209,3</a:t>
            </a:r>
            <a:r>
              <a:rPr lang="ru-RU" sz="1800" dirty="0"/>
              <a:t>  рублей в том числе: оплата электроэнергии уличного освещения  189,3 тыс. рублей; замена светильников, монтаж, демонтаж провода сетей наружного освещения </a:t>
            </a:r>
            <a:r>
              <a:rPr lang="ru-RU" sz="1800" dirty="0" smtClean="0"/>
              <a:t>-</a:t>
            </a:r>
            <a:r>
              <a:rPr lang="ru-RU" sz="1800" b="1" dirty="0"/>
              <a:t>20</a:t>
            </a:r>
            <a:r>
              <a:rPr lang="ru-RU" sz="1800" dirty="0"/>
              <a:t> </a:t>
            </a:r>
            <a:r>
              <a:rPr lang="ru-RU" sz="1800" dirty="0" smtClean="0"/>
              <a:t> тыс</a:t>
            </a:r>
            <a:r>
              <a:rPr lang="ru-RU" sz="1800" dirty="0"/>
              <a:t>. </a:t>
            </a:r>
            <a:r>
              <a:rPr lang="ru-RU" sz="1800" dirty="0" err="1" smtClean="0"/>
              <a:t>руб</a:t>
            </a:r>
            <a:endParaRPr lang="ru-RU" sz="1800" dirty="0" smtClean="0"/>
          </a:p>
          <a:p>
            <a:pPr marL="0" indent="0"/>
            <a:r>
              <a:rPr lang="ru-RU" sz="1800" dirty="0" smtClean="0"/>
              <a:t>.- </a:t>
            </a:r>
            <a:r>
              <a:rPr lang="ru-RU" sz="1800" dirty="0" smtClean="0"/>
              <a:t>проверка сметной документации по сносу ветхого аварийного жилого фонда-  </a:t>
            </a:r>
            <a:r>
              <a:rPr lang="ru-RU" sz="1800" b="1" dirty="0" smtClean="0"/>
              <a:t>121,0 </a:t>
            </a:r>
            <a:r>
              <a:rPr lang="ru-RU" sz="1800" dirty="0" smtClean="0"/>
              <a:t> тыс. рублей;</a:t>
            </a:r>
          </a:p>
          <a:p>
            <a:pPr marL="0" indent="0"/>
            <a:r>
              <a:rPr lang="ru-RU" sz="1800" dirty="0" smtClean="0"/>
              <a:t> - приобретение триммеров в кол-ве двух штук для </a:t>
            </a:r>
            <a:r>
              <a:rPr lang="ru-RU" sz="1800" dirty="0" err="1" smtClean="0"/>
              <a:t>обкоса</a:t>
            </a:r>
            <a:r>
              <a:rPr lang="ru-RU" sz="1800" dirty="0" smtClean="0"/>
              <a:t> территории  </a:t>
            </a:r>
            <a:r>
              <a:rPr lang="ru-RU" sz="1800" dirty="0" err="1" smtClean="0"/>
              <a:t>Углегорского</a:t>
            </a:r>
            <a:r>
              <a:rPr lang="ru-RU" sz="1800" dirty="0" smtClean="0"/>
              <a:t> сельского поселения -  </a:t>
            </a:r>
            <a:r>
              <a:rPr lang="ru-RU" sz="1800" b="1" dirty="0" smtClean="0"/>
              <a:t>26,0</a:t>
            </a:r>
            <a:r>
              <a:rPr lang="ru-RU" sz="1800" dirty="0" smtClean="0"/>
              <a:t>  тыс. рублей;</a:t>
            </a:r>
          </a:p>
          <a:p>
            <a:pPr marL="0" indent="0"/>
            <a:r>
              <a:rPr lang="ru-RU" sz="1800" dirty="0" smtClean="0"/>
              <a:t> - </a:t>
            </a:r>
            <a:r>
              <a:rPr lang="ru-RU" sz="1800" dirty="0"/>
              <a:t>р</a:t>
            </a:r>
            <a:r>
              <a:rPr lang="ru-RU" sz="1800" dirty="0" smtClean="0"/>
              <a:t>аботы </a:t>
            </a:r>
            <a:r>
              <a:rPr lang="ru-RU" sz="1800" dirty="0"/>
              <a:t>по благоустройству, уборка территории поселка в сумме – </a:t>
            </a:r>
            <a:r>
              <a:rPr lang="ru-RU" sz="1800" b="1" dirty="0" smtClean="0"/>
              <a:t>19,8 </a:t>
            </a:r>
            <a:r>
              <a:rPr lang="ru-RU" sz="1800" dirty="0" smtClean="0"/>
              <a:t> </a:t>
            </a:r>
            <a:r>
              <a:rPr lang="ru-RU" sz="1800" dirty="0"/>
              <a:t>тыс. </a:t>
            </a:r>
            <a:r>
              <a:rPr lang="ru-RU" sz="1800" dirty="0" smtClean="0"/>
              <a:t>рублей</a:t>
            </a:r>
            <a:endParaRPr lang="ru-RU" sz="1800" dirty="0" smtClean="0"/>
          </a:p>
          <a:p>
            <a:pPr marL="0" indent="0"/>
            <a:r>
              <a:rPr lang="ru-RU" sz="1800" dirty="0" smtClean="0"/>
              <a:t> - обрезка </a:t>
            </a:r>
            <a:r>
              <a:rPr lang="ru-RU" sz="1800" dirty="0"/>
              <a:t>деревьев </a:t>
            </a:r>
            <a:r>
              <a:rPr lang="ru-RU" sz="1800" dirty="0" smtClean="0"/>
              <a:t>на территории поселения - </a:t>
            </a:r>
            <a:r>
              <a:rPr lang="ru-RU" sz="1800" b="1" dirty="0"/>
              <a:t>14,7</a:t>
            </a:r>
            <a:r>
              <a:rPr lang="ru-RU" sz="1800" dirty="0"/>
              <a:t>  тыс</a:t>
            </a:r>
            <a:r>
              <a:rPr lang="ru-RU" sz="1800" dirty="0" smtClean="0"/>
              <a:t>. рублей</a:t>
            </a: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72" y="332656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Культура, кинематография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443664" cy="51125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Бюджетные ассигнования по разделу «Культура, кинематография» за 1-полугодие 2017 года составили 2 426,2 тыс. рублей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sz="2400" dirty="0" smtClean="0"/>
              <a:t>     По данному разделу учтены расходы по обеспечению деятельности подведомственного учреждения МБУ УСП «</a:t>
            </a:r>
            <a:r>
              <a:rPr lang="ru-RU" sz="2400" dirty="0" err="1" smtClean="0"/>
              <a:t>Углегорский</a:t>
            </a:r>
            <a:r>
              <a:rPr lang="ru-RU" sz="2400" dirty="0" smtClean="0"/>
              <a:t> СДК»</a:t>
            </a:r>
          </a:p>
          <a:p>
            <a:pPr marL="0" indent="0" algn="just">
              <a:buNone/>
            </a:pPr>
            <a:r>
              <a:rPr lang="ru-RU" sz="2400" dirty="0" smtClean="0"/>
              <a:t>   На </a:t>
            </a:r>
            <a:r>
              <a:rPr lang="ru-RU" sz="2400" dirty="0"/>
              <a:t>реализацию муниципальной </a:t>
            </a:r>
            <a:r>
              <a:rPr lang="ru-RU" sz="2400" dirty="0" smtClean="0"/>
              <a:t>программы </a:t>
            </a:r>
            <a:r>
              <a:rPr lang="ru-RU" sz="2400" dirty="0" err="1"/>
              <a:t>Углегорского</a:t>
            </a:r>
            <a:r>
              <a:rPr lang="ru-RU" sz="2400" dirty="0"/>
              <a:t> сельского поселения «Развитие культуры» </a:t>
            </a:r>
            <a:r>
              <a:rPr lang="ru-RU" sz="2400" dirty="0" smtClean="0"/>
              <a:t>выделено 2 426,2 тыс. рублей</a:t>
            </a:r>
            <a:r>
              <a:rPr lang="ru-RU" sz="2400" dirty="0"/>
              <a:t>, в том числе: на выполнение муниципального задания – 1 </a:t>
            </a:r>
            <a:r>
              <a:rPr lang="ru-RU" sz="2400" dirty="0" smtClean="0"/>
              <a:t>698,7 тыс. рублей; за </a:t>
            </a:r>
            <a:r>
              <a:rPr lang="ru-RU" sz="2400" dirty="0"/>
              <a:t>счёт субсидии на иные цели – </a:t>
            </a:r>
            <a:r>
              <a:rPr lang="ru-RU" sz="2400" dirty="0" smtClean="0"/>
              <a:t>727,5 тыс. рублей</a:t>
            </a:r>
            <a:r>
              <a:rPr lang="ru-RU" sz="2400" dirty="0"/>
              <a:t>,</a:t>
            </a:r>
            <a:endParaRPr lang="ru-RU" sz="2400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1819</TotalTime>
  <Words>639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Доход бюджета сельского поселения  за 1-полугодие 2017 года</vt:lpstr>
      <vt:lpstr>Расходы бюджета сельского поселения  за 1-полугодие 2017 года </vt:lpstr>
      <vt:lpstr>Общегосударственные вопросы</vt:lpstr>
      <vt:lpstr>Национальная оборона </vt:lpstr>
      <vt:lpstr>Национальная безопасность и правоохранительная деятельность</vt:lpstr>
      <vt:lpstr>  национальная экономика</vt:lpstr>
      <vt:lpstr>Жилищно-коммунальное хозяйство</vt:lpstr>
      <vt:lpstr>Культура, кинематография</vt:lpstr>
      <vt:lpstr>Спасибо за внимание!</vt:lpstr>
    </vt:vector>
  </TitlesOfParts>
  <Company>Админ МО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Malahova</dc:creator>
  <cp:lastModifiedBy>df</cp:lastModifiedBy>
  <cp:revision>150</cp:revision>
  <dcterms:created xsi:type="dcterms:W3CDTF">2013-04-10T07:59:56Z</dcterms:created>
  <dcterms:modified xsi:type="dcterms:W3CDTF">2017-07-12T20:12:29Z</dcterms:modified>
</cp:coreProperties>
</file>